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60" r:id="rId4"/>
    <p:sldId id="261" r:id="rId5"/>
    <p:sldId id="265" r:id="rId6"/>
    <p:sldId id="264" r:id="rId7"/>
    <p:sldId id="267" r:id="rId8"/>
    <p:sldId id="266" r:id="rId9"/>
    <p:sldId id="268" r:id="rId10"/>
    <p:sldId id="269" r:id="rId11"/>
    <p:sldId id="270" r:id="rId12"/>
    <p:sldId id="271" r:id="rId13"/>
    <p:sldId id="272" r:id="rId14"/>
    <p:sldId id="273" r:id="rId15"/>
    <p:sldId id="262" r:id="rId16"/>
    <p:sldId id="277" r:id="rId17"/>
    <p:sldId id="263" r:id="rId18"/>
    <p:sldId id="274" r:id="rId19"/>
    <p:sldId id="275" r:id="rId20"/>
    <p:sldId id="276" r:id="rId21"/>
    <p:sldId id="278" r:id="rId22"/>
    <p:sldId id="279" r:id="rId23"/>
    <p:sldId id="280" r:id="rId24"/>
    <p:sldId id="259"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634"/>
    <p:restoredTop sz="94653"/>
  </p:normalViewPr>
  <p:slideViewPr>
    <p:cSldViewPr snapToGrid="0" snapToObjects="1">
      <p:cViewPr>
        <p:scale>
          <a:sx n="62" d="100"/>
          <a:sy n="62" d="100"/>
        </p:scale>
        <p:origin x="496"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jpg>
</file>

<file path=ppt/media/image3.jpg>
</file>

<file path=ppt/media/image4.tiff>
</file>

<file path=ppt/media/image5.tiff>
</file>

<file path=ppt/media/image6.jpe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8F244-1B38-B242-9FB9-D2676A0086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369FD9-D39C-B546-871B-BEE9D9D336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FB7EBD-9472-B048-9434-2E957891721D}"/>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5" name="Footer Placeholder 4">
            <a:extLst>
              <a:ext uri="{FF2B5EF4-FFF2-40B4-BE49-F238E27FC236}">
                <a16:creationId xmlns:a16="http://schemas.microsoft.com/office/drawing/2014/main" id="{FF459F57-96C4-844E-936E-A9749F81A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E9E020-6A5F-E040-A6AD-CDADA543B2F4}"/>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428668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D3723-308F-D74B-8503-F565146704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C4FE85-7A19-E840-9BA2-D5BED5B27D8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6BC10F-B5AB-4A4F-9806-075B0A8CEDBB}"/>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5" name="Footer Placeholder 4">
            <a:extLst>
              <a:ext uri="{FF2B5EF4-FFF2-40B4-BE49-F238E27FC236}">
                <a16:creationId xmlns:a16="http://schemas.microsoft.com/office/drawing/2014/main" id="{DFCA4EC1-BF1B-9E49-B255-BF6DC5E08A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1791FA-90A7-2448-86FC-1A6C5041B898}"/>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4263335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97DA25-465C-C148-9D11-5D3F6029CE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A595EF-38EE-7343-B242-4E70B0B085D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1EF97-A87E-6946-99B6-EA23E8A47DB3}"/>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5" name="Footer Placeholder 4">
            <a:extLst>
              <a:ext uri="{FF2B5EF4-FFF2-40B4-BE49-F238E27FC236}">
                <a16:creationId xmlns:a16="http://schemas.microsoft.com/office/drawing/2014/main" id="{71E44A8F-569C-6847-A613-1862B0E38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2CB94E-60D5-F545-97A4-569DE59ADE71}"/>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688290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6230D92-B1B0-434B-9E01-AB031D558C17}"/>
              </a:ext>
            </a:extLst>
          </p:cNvPr>
          <p:cNvSpPr/>
          <p:nvPr userDrawn="1"/>
        </p:nvSpPr>
        <p:spPr>
          <a:xfrm>
            <a:off x="0" y="0"/>
            <a:ext cx="12192000" cy="685800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110ECFA3-9DFB-AB42-A851-8DB3951B4555}"/>
              </a:ext>
            </a:extLst>
          </p:cNvPr>
          <p:cNvSpPr>
            <a:spLocks noGrp="1"/>
          </p:cNvSpPr>
          <p:nvPr>
            <p:ph type="title"/>
          </p:nvPr>
        </p:nvSpPr>
        <p:spPr>
          <a:xfrm>
            <a:off x="0" y="0"/>
            <a:ext cx="12192000" cy="551793"/>
          </a:xfrm>
        </p:spPr>
        <p:txBody>
          <a:bodyPr/>
          <a:lstStyle>
            <a:lvl1pP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F007165B-6805-7E48-BEBD-87275DD9D1AE}"/>
              </a:ext>
            </a:extLst>
          </p:cNvPr>
          <p:cNvSpPr>
            <a:spLocks noGrp="1"/>
          </p:cNvSpPr>
          <p:nvPr>
            <p:ph idx="1"/>
          </p:nvPr>
        </p:nvSpPr>
        <p:spPr>
          <a:xfrm>
            <a:off x="0" y="749808"/>
            <a:ext cx="12192000" cy="6108191"/>
          </a:xfrm>
        </p:spPr>
        <p:txBody>
          <a:bodyPr/>
          <a:lstStyle>
            <a:lvl1pPr marL="0" indent="0">
              <a:buNone/>
              <a:defRPr>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4998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A4B08-8558-1646-A2E9-44B742169C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895982F-3EA0-7945-9F44-512915E5308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20F7943-FEB3-9246-BC72-CFACCE68EC00}"/>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5" name="Footer Placeholder 4">
            <a:extLst>
              <a:ext uri="{FF2B5EF4-FFF2-40B4-BE49-F238E27FC236}">
                <a16:creationId xmlns:a16="http://schemas.microsoft.com/office/drawing/2014/main" id="{B6DF7625-36B6-7D4B-B824-1098203E2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95E019-42B2-4843-9C3C-F2EB416D4341}"/>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373203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4D5BC-E289-1840-A0B6-F3970D0A72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4F4737-AEC0-4B49-AB88-9CA1FBEB141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7A599E-B521-5A4D-8C83-4DEB4EB39DB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92961E-F779-7D4D-889C-FCEDBA05ED70}"/>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6" name="Footer Placeholder 5">
            <a:extLst>
              <a:ext uri="{FF2B5EF4-FFF2-40B4-BE49-F238E27FC236}">
                <a16:creationId xmlns:a16="http://schemas.microsoft.com/office/drawing/2014/main" id="{7AC8FA4E-9332-5147-9A9F-FE9774BBDF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2E781F-5DC7-AE4F-B2DA-2267F6A10436}"/>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8517534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5DCCD-0D6A-A945-A10A-C7DB928E06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9467FD-358E-8F41-8CB5-42FD0B0313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B52BAC2-F3DE-944B-930B-98468F52A78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6EF8D1-E693-644B-941D-00422C1570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CDFB542-AB30-8A49-AD52-AA4A626FB03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9028CC-78F2-F544-9594-1DE009AFE3F1}"/>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8" name="Footer Placeholder 7">
            <a:extLst>
              <a:ext uri="{FF2B5EF4-FFF2-40B4-BE49-F238E27FC236}">
                <a16:creationId xmlns:a16="http://schemas.microsoft.com/office/drawing/2014/main" id="{E57D7BE7-C66F-5443-91FB-1955EB2D55E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AAB7CA-0293-F540-A58B-D483194D3CE1}"/>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4218490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97236-26B2-1343-9BE7-2DD810FE01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8DF1F8-7077-9847-BC2B-F1E3B7334BF5}"/>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4" name="Footer Placeholder 3">
            <a:extLst>
              <a:ext uri="{FF2B5EF4-FFF2-40B4-BE49-F238E27FC236}">
                <a16:creationId xmlns:a16="http://schemas.microsoft.com/office/drawing/2014/main" id="{D4C76C8C-FF9F-B04B-95BA-C5101B1A39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E4912D-1A90-B944-A78B-B10E60A23376}"/>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218831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D94E56-0F61-C246-83E1-A97493C770D2}"/>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3" name="Footer Placeholder 2">
            <a:extLst>
              <a:ext uri="{FF2B5EF4-FFF2-40B4-BE49-F238E27FC236}">
                <a16:creationId xmlns:a16="http://schemas.microsoft.com/office/drawing/2014/main" id="{B8D99999-490F-9047-9CE9-C6AA067DC0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98A9F8E-E9B0-CD42-A14A-E0EDFE548900}"/>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4002749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C62BD-CD23-AB41-B40A-6E916C568B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EA9EFE-A1F3-274F-ADC6-B2049653C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BE08ED-2CF2-7B4F-A2FA-B6E5649A57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10D2C5D-137F-F84D-A1CA-C6855EE4BE82}"/>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6" name="Footer Placeholder 5">
            <a:extLst>
              <a:ext uri="{FF2B5EF4-FFF2-40B4-BE49-F238E27FC236}">
                <a16:creationId xmlns:a16="http://schemas.microsoft.com/office/drawing/2014/main" id="{DAF0B289-F86F-684D-B979-684766237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AC0ACA-0C9E-3B4F-A92B-4E78FB1A6468}"/>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1333860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6F92-66A9-4D43-8B13-0B716B3CEC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9B336-015A-F34B-9D73-36431D9045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C2F921-05FE-AE41-AAB7-57D954FCD9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AB49BD7-7C96-A44A-A563-CC03DF5F37B6}"/>
              </a:ext>
            </a:extLst>
          </p:cNvPr>
          <p:cNvSpPr>
            <a:spLocks noGrp="1"/>
          </p:cNvSpPr>
          <p:nvPr>
            <p:ph type="dt" sz="half" idx="10"/>
          </p:nvPr>
        </p:nvSpPr>
        <p:spPr/>
        <p:txBody>
          <a:bodyPr/>
          <a:lstStyle/>
          <a:p>
            <a:fld id="{ABCCFE9D-3DDD-F249-A661-1D005A8D67A0}" type="datetimeFigureOut">
              <a:rPr lang="en-US" smtClean="0"/>
              <a:t>4/16/20</a:t>
            </a:fld>
            <a:endParaRPr lang="en-US"/>
          </a:p>
        </p:txBody>
      </p:sp>
      <p:sp>
        <p:nvSpPr>
          <p:cNvPr id="6" name="Footer Placeholder 5">
            <a:extLst>
              <a:ext uri="{FF2B5EF4-FFF2-40B4-BE49-F238E27FC236}">
                <a16:creationId xmlns:a16="http://schemas.microsoft.com/office/drawing/2014/main" id="{DC4E7414-6092-9743-A268-50EFDFCD71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280527-DB0F-AB49-AFD8-374D904A244D}"/>
              </a:ext>
            </a:extLst>
          </p:cNvPr>
          <p:cNvSpPr>
            <a:spLocks noGrp="1"/>
          </p:cNvSpPr>
          <p:nvPr>
            <p:ph type="sldNum" sz="quarter" idx="12"/>
          </p:nvPr>
        </p:nvSpPr>
        <p:spPr/>
        <p:txBody>
          <a:bodyPr/>
          <a:lstStyle/>
          <a:p>
            <a:fld id="{FBCC8475-48BA-7041-8D6C-0D7B7BBE077D}" type="slidenum">
              <a:rPr lang="en-US" smtClean="0"/>
              <a:t>‹#›</a:t>
            </a:fld>
            <a:endParaRPr lang="en-US"/>
          </a:p>
        </p:txBody>
      </p:sp>
    </p:spTree>
    <p:extLst>
      <p:ext uri="{BB962C8B-B14F-4D97-AF65-F5344CB8AC3E}">
        <p14:creationId xmlns:p14="http://schemas.microsoft.com/office/powerpoint/2010/main" val="3243669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BA0A80-834C-1743-AB5E-58A8C979D7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016E3F-7F64-F94D-A156-167890CE34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B6C661-A010-304D-A95D-BAA575AD4F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CCFE9D-3DDD-F249-A661-1D005A8D67A0}" type="datetimeFigureOut">
              <a:rPr lang="en-US" smtClean="0"/>
              <a:t>4/16/20</a:t>
            </a:fld>
            <a:endParaRPr lang="en-US"/>
          </a:p>
        </p:txBody>
      </p:sp>
      <p:sp>
        <p:nvSpPr>
          <p:cNvPr id="5" name="Footer Placeholder 4">
            <a:extLst>
              <a:ext uri="{FF2B5EF4-FFF2-40B4-BE49-F238E27FC236}">
                <a16:creationId xmlns:a16="http://schemas.microsoft.com/office/drawing/2014/main" id="{B5A064B1-FDCB-634C-A372-C7C06C5F35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720CA3-39F7-254E-BE94-F111E95777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CC8475-48BA-7041-8D6C-0D7B7BBE077D}" type="slidenum">
              <a:rPr lang="en-US" smtClean="0"/>
              <a:t>‹#›</a:t>
            </a:fld>
            <a:endParaRPr lang="en-US"/>
          </a:p>
        </p:txBody>
      </p:sp>
    </p:spTree>
    <p:extLst>
      <p:ext uri="{BB962C8B-B14F-4D97-AF65-F5344CB8AC3E}">
        <p14:creationId xmlns:p14="http://schemas.microsoft.com/office/powerpoint/2010/main" val="22807072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614F7-87F3-FD41-ADF0-F49855B90B00}"/>
              </a:ext>
            </a:extLst>
          </p:cNvPr>
          <p:cNvSpPr>
            <a:spLocks noGrp="1"/>
          </p:cNvSpPr>
          <p:nvPr>
            <p:ph type="title"/>
          </p:nvPr>
        </p:nvSpPr>
        <p:spPr/>
        <p:txBody>
          <a:bodyPr>
            <a:normAutofit fontScale="90000"/>
          </a:bodyPr>
          <a:lstStyle/>
          <a:p>
            <a:r>
              <a:rPr lang="en-US" dirty="0"/>
              <a:t>1.3 Compression</a:t>
            </a:r>
          </a:p>
        </p:txBody>
      </p:sp>
      <p:sp>
        <p:nvSpPr>
          <p:cNvPr id="3" name="Content Placeholder 2">
            <a:extLst>
              <a:ext uri="{FF2B5EF4-FFF2-40B4-BE49-F238E27FC236}">
                <a16:creationId xmlns:a16="http://schemas.microsoft.com/office/drawing/2014/main" id="{1901D005-CD3E-E64E-BB12-F07E32A0C2DE}"/>
              </a:ext>
            </a:extLst>
          </p:cNvPr>
          <p:cNvSpPr>
            <a:spLocks noGrp="1"/>
          </p:cNvSpPr>
          <p:nvPr>
            <p:ph idx="1"/>
          </p:nvPr>
        </p:nvSpPr>
        <p:spPr/>
        <p:txBody>
          <a:bodyPr/>
          <a:lstStyle/>
          <a:p>
            <a:pPr marL="514350" indent="-514350">
              <a:buFont typeface="+mj-lt"/>
              <a:buAutoNum type="arabicPeriod"/>
            </a:pPr>
            <a:r>
              <a:rPr lang="en-GB" dirty="0"/>
              <a:t>Show understanding of the need for and examples of the use of compression </a:t>
            </a:r>
          </a:p>
          <a:p>
            <a:pPr marL="514350" indent="-514350">
              <a:buFont typeface="+mj-lt"/>
              <a:buAutoNum type="arabicPeriod"/>
            </a:pPr>
            <a:r>
              <a:rPr lang="en-GB" dirty="0"/>
              <a:t>Show understanding of lossy and lossless compression and justify the use of a method in a given situation </a:t>
            </a:r>
          </a:p>
          <a:p>
            <a:pPr marL="514350" indent="-514350">
              <a:buFont typeface="+mj-lt"/>
              <a:buAutoNum type="arabicPeriod"/>
            </a:pPr>
            <a:r>
              <a:rPr lang="en-GB" dirty="0"/>
              <a:t>Show understanding of how a text file, bitmap image, vector graphic and sound file can be compressed </a:t>
            </a:r>
          </a:p>
          <a:p>
            <a:pPr marL="514350" indent="-514350">
              <a:buFont typeface="+mj-lt"/>
              <a:buAutoNum type="arabicPeriod"/>
            </a:pPr>
            <a:endParaRPr lang="en-US" dirty="0"/>
          </a:p>
        </p:txBody>
      </p:sp>
    </p:spTree>
    <p:extLst>
      <p:ext uri="{BB962C8B-B14F-4D97-AF65-F5344CB8AC3E}">
        <p14:creationId xmlns:p14="http://schemas.microsoft.com/office/powerpoint/2010/main" val="5223940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BB91-CE73-A644-A1A0-D6EEED309E70}"/>
              </a:ext>
            </a:extLst>
          </p:cNvPr>
          <p:cNvSpPr>
            <a:spLocks noGrp="1"/>
          </p:cNvSpPr>
          <p:nvPr>
            <p:ph type="title"/>
          </p:nvPr>
        </p:nvSpPr>
        <p:spPr/>
        <p:txBody>
          <a:bodyPr>
            <a:normAutofit fontScale="90000"/>
          </a:bodyPr>
          <a:lstStyle/>
          <a:p>
            <a:r>
              <a:rPr lang="en-US" dirty="0"/>
              <a:t>Lossy Image</a:t>
            </a:r>
          </a:p>
        </p:txBody>
      </p:sp>
      <p:sp>
        <p:nvSpPr>
          <p:cNvPr id="3" name="Content Placeholder 2">
            <a:extLst>
              <a:ext uri="{FF2B5EF4-FFF2-40B4-BE49-F238E27FC236}">
                <a16:creationId xmlns:a16="http://schemas.microsoft.com/office/drawing/2014/main" id="{C0FD7AEB-6FD4-6D4F-B8D9-A84E70CC49B2}"/>
              </a:ext>
            </a:extLst>
          </p:cNvPr>
          <p:cNvSpPr>
            <a:spLocks noGrp="1"/>
          </p:cNvSpPr>
          <p:nvPr>
            <p:ph idx="1"/>
          </p:nvPr>
        </p:nvSpPr>
        <p:spPr/>
        <p:txBody>
          <a:bodyPr/>
          <a:lstStyle/>
          <a:p>
            <a:r>
              <a:rPr lang="en-US" dirty="0"/>
              <a:t>Okay, so you cannot see the difference between original and lossy image unless you zoom in…. But even though my example of the guitar girl is fine, I don’t want to lie to you. </a:t>
            </a:r>
          </a:p>
          <a:p>
            <a:endParaRPr lang="en-US" dirty="0"/>
          </a:p>
          <a:p>
            <a:r>
              <a:rPr lang="en-US" dirty="0"/>
              <a:t>The original image was a JPEG image. </a:t>
            </a:r>
          </a:p>
          <a:p>
            <a:r>
              <a:rPr lang="en-US" dirty="0"/>
              <a:t>You’ve all seen JPEG images, but JPEG images have already been compressed. </a:t>
            </a:r>
          </a:p>
          <a:p>
            <a:endParaRPr lang="en-US" dirty="0"/>
          </a:p>
          <a:p>
            <a:r>
              <a:rPr lang="en-US" dirty="0"/>
              <a:t>A real, 100%, pure image, with nothing removed is called a RAW image. </a:t>
            </a:r>
          </a:p>
          <a:p>
            <a:r>
              <a:rPr lang="en-US" dirty="0"/>
              <a:t>A JPEG image takes a RAW image, looks at the the data your stupid human eyes cannot see (or cannot see well) and removes it</a:t>
            </a:r>
          </a:p>
        </p:txBody>
      </p:sp>
    </p:spTree>
    <p:extLst>
      <p:ext uri="{BB962C8B-B14F-4D97-AF65-F5344CB8AC3E}">
        <p14:creationId xmlns:p14="http://schemas.microsoft.com/office/powerpoint/2010/main" val="4158446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45718-C791-CF4E-8EFA-E0B0D6840BA1}"/>
              </a:ext>
            </a:extLst>
          </p:cNvPr>
          <p:cNvSpPr>
            <a:spLocks noGrp="1"/>
          </p:cNvSpPr>
          <p:nvPr>
            <p:ph type="title"/>
          </p:nvPr>
        </p:nvSpPr>
        <p:spPr/>
        <p:txBody>
          <a:bodyPr>
            <a:normAutofit fontScale="90000"/>
          </a:bodyPr>
          <a:lstStyle/>
          <a:p>
            <a:r>
              <a:rPr lang="en-US" dirty="0"/>
              <a:t>RAW vs JPEG</a:t>
            </a:r>
          </a:p>
        </p:txBody>
      </p:sp>
      <p:sp>
        <p:nvSpPr>
          <p:cNvPr id="3" name="Content Placeholder 2">
            <a:extLst>
              <a:ext uri="{FF2B5EF4-FFF2-40B4-BE49-F238E27FC236}">
                <a16:creationId xmlns:a16="http://schemas.microsoft.com/office/drawing/2014/main" id="{C80E7441-100D-6C4E-8D52-79C9E9C42D67}"/>
              </a:ext>
            </a:extLst>
          </p:cNvPr>
          <p:cNvSpPr>
            <a:spLocks noGrp="1"/>
          </p:cNvSpPr>
          <p:nvPr>
            <p:ph idx="1"/>
          </p:nvPr>
        </p:nvSpPr>
        <p:spPr>
          <a:xfrm>
            <a:off x="0" y="749808"/>
            <a:ext cx="4078141" cy="6108191"/>
          </a:xfrm>
        </p:spPr>
        <p:txBody>
          <a:bodyPr/>
          <a:lstStyle/>
          <a:p>
            <a:r>
              <a:rPr lang="en-US" dirty="0"/>
              <a:t>You see the sky in JPEG, looks rubbish…. But this image is also a lie, because if you did a lot of lossy compression then yes the sky could look like this but no one would do this. </a:t>
            </a:r>
          </a:p>
        </p:txBody>
      </p:sp>
      <p:pic>
        <p:nvPicPr>
          <p:cNvPr id="4" name="Picture 3">
            <a:extLst>
              <a:ext uri="{FF2B5EF4-FFF2-40B4-BE49-F238E27FC236}">
                <a16:creationId xmlns:a16="http://schemas.microsoft.com/office/drawing/2014/main" id="{2B959FB0-0429-7743-B2DF-40F7FDE676B3}"/>
              </a:ext>
            </a:extLst>
          </p:cNvPr>
          <p:cNvPicPr>
            <a:picLocks noChangeAspect="1"/>
          </p:cNvPicPr>
          <p:nvPr/>
        </p:nvPicPr>
        <p:blipFill>
          <a:blip r:embed="rId2"/>
          <a:stretch>
            <a:fillRect/>
          </a:stretch>
        </p:blipFill>
        <p:spPr>
          <a:xfrm>
            <a:off x="4078141" y="551793"/>
            <a:ext cx="8113859" cy="5652655"/>
          </a:xfrm>
          <a:prstGeom prst="rect">
            <a:avLst/>
          </a:prstGeom>
        </p:spPr>
      </p:pic>
    </p:spTree>
    <p:extLst>
      <p:ext uri="{BB962C8B-B14F-4D97-AF65-F5344CB8AC3E}">
        <p14:creationId xmlns:p14="http://schemas.microsoft.com/office/powerpoint/2010/main" val="1073612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8A44B-98B8-A542-B8B9-D28064F118E0}"/>
              </a:ext>
            </a:extLst>
          </p:cNvPr>
          <p:cNvSpPr>
            <a:spLocks noGrp="1"/>
          </p:cNvSpPr>
          <p:nvPr>
            <p:ph type="title"/>
          </p:nvPr>
        </p:nvSpPr>
        <p:spPr/>
        <p:txBody>
          <a:bodyPr>
            <a:normAutofit fontScale="90000"/>
          </a:bodyPr>
          <a:lstStyle/>
          <a:p>
            <a:r>
              <a:rPr lang="en-US" dirty="0"/>
              <a:t>RAW vs JPEG</a:t>
            </a:r>
          </a:p>
        </p:txBody>
      </p:sp>
      <p:sp>
        <p:nvSpPr>
          <p:cNvPr id="3" name="Content Placeholder 2">
            <a:extLst>
              <a:ext uri="{FF2B5EF4-FFF2-40B4-BE49-F238E27FC236}">
                <a16:creationId xmlns:a16="http://schemas.microsoft.com/office/drawing/2014/main" id="{076812BE-B6DB-3049-A74D-50AE439A924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C0A6B4C-E978-CD47-935B-126DEAD1AF7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97667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B9F7A-476F-224D-891B-A3B9A65E394C}"/>
              </a:ext>
            </a:extLst>
          </p:cNvPr>
          <p:cNvSpPr>
            <a:spLocks noGrp="1"/>
          </p:cNvSpPr>
          <p:nvPr>
            <p:ph type="title"/>
          </p:nvPr>
        </p:nvSpPr>
        <p:spPr/>
        <p:txBody>
          <a:bodyPr>
            <a:normAutofit fontScale="90000"/>
          </a:bodyPr>
          <a:lstStyle/>
          <a:p>
            <a:r>
              <a:rPr lang="en-US" dirty="0"/>
              <a:t>RAW vs JPEG</a:t>
            </a:r>
          </a:p>
        </p:txBody>
      </p:sp>
      <p:sp>
        <p:nvSpPr>
          <p:cNvPr id="3" name="Content Placeholder 2">
            <a:extLst>
              <a:ext uri="{FF2B5EF4-FFF2-40B4-BE49-F238E27FC236}">
                <a16:creationId xmlns:a16="http://schemas.microsoft.com/office/drawing/2014/main" id="{DD806DB4-DD74-4346-A780-0E9FC1FF7FF5}"/>
              </a:ext>
            </a:extLst>
          </p:cNvPr>
          <p:cNvSpPr>
            <a:spLocks noGrp="1"/>
          </p:cNvSpPr>
          <p:nvPr>
            <p:ph idx="1"/>
          </p:nvPr>
        </p:nvSpPr>
        <p:spPr>
          <a:xfrm>
            <a:off x="0" y="749808"/>
            <a:ext cx="5465618" cy="6108191"/>
          </a:xfrm>
        </p:spPr>
        <p:txBody>
          <a:bodyPr>
            <a:normAutofit lnSpcReduction="10000"/>
          </a:bodyPr>
          <a:lstStyle/>
          <a:p>
            <a:r>
              <a:rPr lang="en-US" dirty="0"/>
              <a:t>So, with this guy, why does the RAW file look duller?</a:t>
            </a:r>
          </a:p>
          <a:p>
            <a:endParaRPr lang="en-US" dirty="0"/>
          </a:p>
          <a:p>
            <a:r>
              <a:rPr lang="en-US" dirty="0"/>
              <a:t>Because RAW has all the information. It kept everything. It means it includes all the light data AND the dark data. </a:t>
            </a:r>
          </a:p>
          <a:p>
            <a:endParaRPr lang="en-US" dirty="0"/>
          </a:p>
          <a:p>
            <a:r>
              <a:rPr lang="en-US" dirty="0"/>
              <a:t>RAW usually looks worse to our human eyes because we are used to JPEG. So why do we use RAW? We use it because we want to have 100% of the data and when we use photoshop we can play with 100% of the data</a:t>
            </a:r>
          </a:p>
        </p:txBody>
      </p:sp>
      <p:pic>
        <p:nvPicPr>
          <p:cNvPr id="4" name="Picture 3">
            <a:extLst>
              <a:ext uri="{FF2B5EF4-FFF2-40B4-BE49-F238E27FC236}">
                <a16:creationId xmlns:a16="http://schemas.microsoft.com/office/drawing/2014/main" id="{9DFE2A47-FAC1-0E41-9B9C-72BACBC6323B}"/>
              </a:ext>
            </a:extLst>
          </p:cNvPr>
          <p:cNvPicPr>
            <a:picLocks noChangeAspect="1"/>
          </p:cNvPicPr>
          <p:nvPr/>
        </p:nvPicPr>
        <p:blipFill>
          <a:blip r:embed="rId2"/>
          <a:stretch>
            <a:fillRect/>
          </a:stretch>
        </p:blipFill>
        <p:spPr>
          <a:xfrm>
            <a:off x="5465618" y="1622644"/>
            <a:ext cx="6684168" cy="3759845"/>
          </a:xfrm>
          <a:prstGeom prst="rect">
            <a:avLst/>
          </a:prstGeom>
        </p:spPr>
      </p:pic>
    </p:spTree>
    <p:extLst>
      <p:ext uri="{BB962C8B-B14F-4D97-AF65-F5344CB8AC3E}">
        <p14:creationId xmlns:p14="http://schemas.microsoft.com/office/powerpoint/2010/main" val="1905015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3C26B-419E-D14D-A233-14FB7BDDA096}"/>
              </a:ext>
            </a:extLst>
          </p:cNvPr>
          <p:cNvSpPr>
            <a:spLocks noGrp="1"/>
          </p:cNvSpPr>
          <p:nvPr>
            <p:ph type="title"/>
          </p:nvPr>
        </p:nvSpPr>
        <p:spPr/>
        <p:txBody>
          <a:bodyPr>
            <a:normAutofit fontScale="90000"/>
          </a:bodyPr>
          <a:lstStyle/>
          <a:p>
            <a:r>
              <a:rPr lang="en-US" dirty="0"/>
              <a:t>Video - Lossy</a:t>
            </a:r>
          </a:p>
        </p:txBody>
      </p:sp>
      <p:sp>
        <p:nvSpPr>
          <p:cNvPr id="3" name="Content Placeholder 2">
            <a:extLst>
              <a:ext uri="{FF2B5EF4-FFF2-40B4-BE49-F238E27FC236}">
                <a16:creationId xmlns:a16="http://schemas.microsoft.com/office/drawing/2014/main" id="{F8DC3B4E-9B65-E34D-AF54-2BA6FE6EEFFB}"/>
              </a:ext>
            </a:extLst>
          </p:cNvPr>
          <p:cNvSpPr>
            <a:spLocks noGrp="1"/>
          </p:cNvSpPr>
          <p:nvPr>
            <p:ph idx="1"/>
          </p:nvPr>
        </p:nvSpPr>
        <p:spPr/>
        <p:txBody>
          <a:bodyPr/>
          <a:lstStyle/>
          <a:p>
            <a:r>
              <a:rPr lang="en-US" dirty="0"/>
              <a:t>Now a video is just one picture shown after another after another after another, so the compression is the same. </a:t>
            </a:r>
          </a:p>
          <a:p>
            <a:endParaRPr lang="en-US" dirty="0"/>
          </a:p>
          <a:p>
            <a:r>
              <a:rPr lang="en-US" dirty="0"/>
              <a:t>(Okay, this is a lie, there are 3 ways that a video does compression…but its not on your syllabus, but I’ll add to the end of this PPT)</a:t>
            </a:r>
          </a:p>
        </p:txBody>
      </p:sp>
    </p:spTree>
    <p:extLst>
      <p:ext uri="{BB962C8B-B14F-4D97-AF65-F5344CB8AC3E}">
        <p14:creationId xmlns:p14="http://schemas.microsoft.com/office/powerpoint/2010/main" val="1287890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Lossless</a:t>
            </a:r>
          </a:p>
        </p:txBody>
      </p:sp>
      <p:sp>
        <p:nvSpPr>
          <p:cNvPr id="3" name="Content Placeholder 2"/>
          <p:cNvSpPr>
            <a:spLocks noGrp="1"/>
          </p:cNvSpPr>
          <p:nvPr>
            <p:ph idx="1"/>
          </p:nvPr>
        </p:nvSpPr>
        <p:spPr/>
        <p:txBody>
          <a:bodyPr/>
          <a:lstStyle/>
          <a:p>
            <a:r>
              <a:rPr lang="en-US" dirty="0"/>
              <a:t>Keeps 100% of the information </a:t>
            </a:r>
          </a:p>
          <a:p>
            <a:endParaRPr lang="en-US" dirty="0"/>
          </a:p>
          <a:p>
            <a:r>
              <a:rPr lang="en-US" dirty="0"/>
              <a:t>Less free space than </a:t>
            </a:r>
            <a:r>
              <a:rPr lang="en-US" dirty="0" err="1"/>
              <a:t>lossy</a:t>
            </a:r>
            <a:r>
              <a:rPr lang="en-US" dirty="0"/>
              <a:t> after compression</a:t>
            </a:r>
          </a:p>
          <a:p>
            <a:endParaRPr lang="en-US" dirty="0"/>
          </a:p>
          <a:p>
            <a:r>
              <a:rPr lang="en-US" dirty="0"/>
              <a:t>Better quality </a:t>
            </a:r>
          </a:p>
        </p:txBody>
      </p:sp>
    </p:spTree>
    <p:extLst>
      <p:ext uri="{BB962C8B-B14F-4D97-AF65-F5344CB8AC3E}">
        <p14:creationId xmlns:p14="http://schemas.microsoft.com/office/powerpoint/2010/main" val="34085075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7D961-A83D-FC4C-80A4-CDC30CD67677}"/>
              </a:ext>
            </a:extLst>
          </p:cNvPr>
          <p:cNvSpPr>
            <a:spLocks noGrp="1"/>
          </p:cNvSpPr>
          <p:nvPr>
            <p:ph type="title"/>
          </p:nvPr>
        </p:nvSpPr>
        <p:spPr/>
        <p:txBody>
          <a:bodyPr>
            <a:normAutofit fontScale="90000"/>
          </a:bodyPr>
          <a:lstStyle/>
          <a:p>
            <a:r>
              <a:rPr lang="en-US" dirty="0"/>
              <a:t>Where you use lossless?</a:t>
            </a:r>
          </a:p>
        </p:txBody>
      </p:sp>
      <p:sp>
        <p:nvSpPr>
          <p:cNvPr id="3" name="Content Placeholder 2">
            <a:extLst>
              <a:ext uri="{FF2B5EF4-FFF2-40B4-BE49-F238E27FC236}">
                <a16:creationId xmlns:a16="http://schemas.microsoft.com/office/drawing/2014/main" id="{326557BD-D7FB-2B4C-A912-EFE885E16C25}"/>
              </a:ext>
            </a:extLst>
          </p:cNvPr>
          <p:cNvSpPr>
            <a:spLocks noGrp="1"/>
          </p:cNvSpPr>
          <p:nvPr>
            <p:ph idx="1"/>
          </p:nvPr>
        </p:nvSpPr>
        <p:spPr/>
        <p:txBody>
          <a:bodyPr/>
          <a:lstStyle/>
          <a:p>
            <a:r>
              <a:rPr lang="en-US" dirty="0"/>
              <a:t>You use lossless wherever you must keep all of the data. </a:t>
            </a:r>
          </a:p>
          <a:p>
            <a:endParaRPr lang="en-US" dirty="0"/>
          </a:p>
          <a:p>
            <a:r>
              <a:rPr lang="en-US" dirty="0"/>
              <a:t>Text </a:t>
            </a:r>
          </a:p>
          <a:p>
            <a:r>
              <a:rPr lang="en-US" dirty="0"/>
              <a:t>Vector**</a:t>
            </a:r>
          </a:p>
          <a:p>
            <a:endParaRPr lang="en-US" dirty="0"/>
          </a:p>
          <a:p>
            <a:r>
              <a:rPr lang="en-US" dirty="0"/>
              <a:t>Vector images don’t have compression, because it’s built on math and coordinates, you don’t need to compress it. The quality will always be the same regardless of the size </a:t>
            </a:r>
          </a:p>
          <a:p>
            <a:endParaRPr lang="en-US" dirty="0"/>
          </a:p>
          <a:p>
            <a:r>
              <a:rPr lang="en-US" dirty="0"/>
              <a:t>There are many types of lossless compression:</a:t>
            </a:r>
          </a:p>
          <a:p>
            <a:r>
              <a:rPr lang="en-US" dirty="0"/>
              <a:t>Run Length Encoding </a:t>
            </a:r>
          </a:p>
          <a:p>
            <a:r>
              <a:rPr lang="en-US" dirty="0"/>
              <a:t>Huffman (not in syllabus)</a:t>
            </a:r>
          </a:p>
        </p:txBody>
      </p:sp>
    </p:spTree>
    <p:extLst>
      <p:ext uri="{BB962C8B-B14F-4D97-AF65-F5344CB8AC3E}">
        <p14:creationId xmlns:p14="http://schemas.microsoft.com/office/powerpoint/2010/main" val="2682957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Run length encoding </a:t>
            </a:r>
          </a:p>
        </p:txBody>
      </p:sp>
      <p:sp>
        <p:nvSpPr>
          <p:cNvPr id="3" name="Content Placeholder 2"/>
          <p:cNvSpPr>
            <a:spLocks noGrp="1"/>
          </p:cNvSpPr>
          <p:nvPr>
            <p:ph idx="1"/>
          </p:nvPr>
        </p:nvSpPr>
        <p:spPr/>
        <p:txBody>
          <a:bodyPr/>
          <a:lstStyle/>
          <a:p>
            <a:r>
              <a:rPr lang="en-US" dirty="0"/>
              <a:t>Is lossless </a:t>
            </a:r>
          </a:p>
          <a:p>
            <a:endParaRPr lang="en-US" dirty="0"/>
          </a:p>
          <a:p>
            <a:r>
              <a:rPr lang="en-US" dirty="0"/>
              <a:t>CCCCCCCCCCWCCCCCCCCCCPPP</a:t>
            </a:r>
          </a:p>
          <a:p>
            <a:endParaRPr lang="en-US" dirty="0"/>
          </a:p>
          <a:p>
            <a:r>
              <a:rPr lang="en-US" dirty="0"/>
              <a:t>Can be written as</a:t>
            </a:r>
          </a:p>
          <a:p>
            <a:endParaRPr lang="en-US" dirty="0"/>
          </a:p>
          <a:p>
            <a:r>
              <a:rPr lang="en-US" dirty="0"/>
              <a:t>10C 1W 10C 3P</a:t>
            </a:r>
          </a:p>
          <a:p>
            <a:endParaRPr lang="en-US" dirty="0"/>
          </a:p>
          <a:p>
            <a:r>
              <a:rPr lang="en-US" dirty="0"/>
              <a:t>But we don</a:t>
            </a:r>
            <a:r>
              <a:rPr lang="uk-UA" dirty="0"/>
              <a:t>’</a:t>
            </a:r>
            <a:r>
              <a:rPr lang="en-US" dirty="0"/>
              <a:t>t write the spaces as this takes space ))</a:t>
            </a:r>
          </a:p>
          <a:p>
            <a:r>
              <a:rPr lang="en-US" dirty="0"/>
              <a:t>10C1W10C3P</a:t>
            </a:r>
          </a:p>
        </p:txBody>
      </p:sp>
    </p:spTree>
    <p:extLst>
      <p:ext uri="{BB962C8B-B14F-4D97-AF65-F5344CB8AC3E}">
        <p14:creationId xmlns:p14="http://schemas.microsoft.com/office/powerpoint/2010/main" val="2579154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A6CB9-C382-EC47-A70F-0A64B7C1D13F}"/>
              </a:ext>
            </a:extLst>
          </p:cNvPr>
          <p:cNvSpPr>
            <a:spLocks noGrp="1"/>
          </p:cNvSpPr>
          <p:nvPr>
            <p:ph type="title"/>
          </p:nvPr>
        </p:nvSpPr>
        <p:spPr/>
        <p:txBody>
          <a:bodyPr>
            <a:normAutofit fontScale="90000"/>
          </a:bodyPr>
          <a:lstStyle/>
          <a:p>
            <a:r>
              <a:rPr lang="en-US" dirty="0"/>
              <a:t>Run Length Encoding</a:t>
            </a:r>
          </a:p>
        </p:txBody>
      </p:sp>
      <p:sp>
        <p:nvSpPr>
          <p:cNvPr id="5" name="Content Placeholder 4">
            <a:extLst>
              <a:ext uri="{FF2B5EF4-FFF2-40B4-BE49-F238E27FC236}">
                <a16:creationId xmlns:a16="http://schemas.microsoft.com/office/drawing/2014/main" id="{783CC2FE-F1EC-094B-AF94-372466ED16F0}"/>
              </a:ext>
            </a:extLst>
          </p:cNvPr>
          <p:cNvSpPr>
            <a:spLocks noGrp="1"/>
          </p:cNvSpPr>
          <p:nvPr>
            <p:ph idx="1"/>
          </p:nvPr>
        </p:nvSpPr>
        <p:spPr>
          <a:xfrm>
            <a:off x="0" y="749808"/>
            <a:ext cx="7470192" cy="6108191"/>
          </a:xfrm>
        </p:spPr>
        <p:txBody>
          <a:bodyPr/>
          <a:lstStyle/>
          <a:p>
            <a:r>
              <a:rPr lang="en-US" dirty="0"/>
              <a:t>You can even use RLE for images too.</a:t>
            </a:r>
          </a:p>
          <a:p>
            <a:r>
              <a:rPr lang="en-US" dirty="0"/>
              <a:t>Look at the top line, </a:t>
            </a:r>
          </a:p>
          <a:p>
            <a:r>
              <a:rPr lang="en-US" dirty="0"/>
              <a:t>You could say: </a:t>
            </a:r>
            <a:br>
              <a:rPr lang="en-US" dirty="0"/>
            </a:br>
            <a:r>
              <a:rPr lang="en-US" dirty="0"/>
              <a:t>White, White, White, White, White, White, White, White</a:t>
            </a:r>
          </a:p>
          <a:p>
            <a:endParaRPr lang="en-US" dirty="0"/>
          </a:p>
          <a:p>
            <a:r>
              <a:rPr lang="en-US" dirty="0"/>
              <a:t>Or just say W,W,W,W,W,W,W,W,</a:t>
            </a:r>
          </a:p>
          <a:p>
            <a:endParaRPr lang="en-US" dirty="0"/>
          </a:p>
          <a:p>
            <a:r>
              <a:rPr lang="en-US" dirty="0"/>
              <a:t>Or with RLE just say 8W</a:t>
            </a:r>
          </a:p>
          <a:p>
            <a:r>
              <a:rPr lang="en-US" dirty="0"/>
              <a:t>Line 2 would be: 1W 2B 1W 2B 2W</a:t>
            </a:r>
          </a:p>
          <a:p>
            <a:r>
              <a:rPr lang="en-US" dirty="0"/>
              <a:t>Or you can be smarter and say:</a:t>
            </a:r>
            <a:br>
              <a:rPr lang="en-US" dirty="0"/>
            </a:br>
            <a:r>
              <a:rPr lang="en-US" dirty="0"/>
              <a:t>2 WBB 2W</a:t>
            </a:r>
          </a:p>
          <a:p>
            <a:endParaRPr lang="en-US" dirty="0"/>
          </a:p>
        </p:txBody>
      </p:sp>
      <p:graphicFrame>
        <p:nvGraphicFramePr>
          <p:cNvPr id="6" name="Content Placeholder 3">
            <a:extLst>
              <a:ext uri="{FF2B5EF4-FFF2-40B4-BE49-F238E27FC236}">
                <a16:creationId xmlns:a16="http://schemas.microsoft.com/office/drawing/2014/main" id="{88EA5DF2-929F-EF42-A35C-1EAD20757D8D}"/>
              </a:ext>
            </a:extLst>
          </p:cNvPr>
          <p:cNvGraphicFramePr>
            <a:graphicFrameLocks/>
          </p:cNvGraphicFramePr>
          <p:nvPr>
            <p:extLst>
              <p:ext uri="{D42A27DB-BD31-4B8C-83A1-F6EECF244321}">
                <p14:modId xmlns:p14="http://schemas.microsoft.com/office/powerpoint/2010/main" val="982403206"/>
              </p:ext>
            </p:extLst>
          </p:nvPr>
        </p:nvGraphicFramePr>
        <p:xfrm>
          <a:off x="7470192" y="1102591"/>
          <a:ext cx="4721808" cy="4556192"/>
        </p:xfrm>
        <a:graphic>
          <a:graphicData uri="http://schemas.openxmlformats.org/drawingml/2006/table">
            <a:tbl>
              <a:tblPr firstRow="1" bandRow="1">
                <a:tableStyleId>{5C22544A-7EE6-4342-B048-85BDC9FD1C3A}</a:tableStyleId>
              </a:tblPr>
              <a:tblGrid>
                <a:gridCol w="590226">
                  <a:extLst>
                    <a:ext uri="{9D8B030D-6E8A-4147-A177-3AD203B41FA5}">
                      <a16:colId xmlns:a16="http://schemas.microsoft.com/office/drawing/2014/main" val="946291929"/>
                    </a:ext>
                  </a:extLst>
                </a:gridCol>
                <a:gridCol w="590226">
                  <a:extLst>
                    <a:ext uri="{9D8B030D-6E8A-4147-A177-3AD203B41FA5}">
                      <a16:colId xmlns:a16="http://schemas.microsoft.com/office/drawing/2014/main" val="2612820796"/>
                    </a:ext>
                  </a:extLst>
                </a:gridCol>
                <a:gridCol w="590226">
                  <a:extLst>
                    <a:ext uri="{9D8B030D-6E8A-4147-A177-3AD203B41FA5}">
                      <a16:colId xmlns:a16="http://schemas.microsoft.com/office/drawing/2014/main" val="3002710674"/>
                    </a:ext>
                  </a:extLst>
                </a:gridCol>
                <a:gridCol w="590226">
                  <a:extLst>
                    <a:ext uri="{9D8B030D-6E8A-4147-A177-3AD203B41FA5}">
                      <a16:colId xmlns:a16="http://schemas.microsoft.com/office/drawing/2014/main" val="1316486244"/>
                    </a:ext>
                  </a:extLst>
                </a:gridCol>
                <a:gridCol w="590226">
                  <a:extLst>
                    <a:ext uri="{9D8B030D-6E8A-4147-A177-3AD203B41FA5}">
                      <a16:colId xmlns:a16="http://schemas.microsoft.com/office/drawing/2014/main" val="3512208485"/>
                    </a:ext>
                  </a:extLst>
                </a:gridCol>
                <a:gridCol w="590226">
                  <a:extLst>
                    <a:ext uri="{9D8B030D-6E8A-4147-A177-3AD203B41FA5}">
                      <a16:colId xmlns:a16="http://schemas.microsoft.com/office/drawing/2014/main" val="3702090144"/>
                    </a:ext>
                  </a:extLst>
                </a:gridCol>
                <a:gridCol w="590226">
                  <a:extLst>
                    <a:ext uri="{9D8B030D-6E8A-4147-A177-3AD203B41FA5}">
                      <a16:colId xmlns:a16="http://schemas.microsoft.com/office/drawing/2014/main" val="3809528675"/>
                    </a:ext>
                  </a:extLst>
                </a:gridCol>
                <a:gridCol w="590226">
                  <a:extLst>
                    <a:ext uri="{9D8B030D-6E8A-4147-A177-3AD203B41FA5}">
                      <a16:colId xmlns:a16="http://schemas.microsoft.com/office/drawing/2014/main" val="87611647"/>
                    </a:ext>
                  </a:extLst>
                </a:gridCol>
              </a:tblGrid>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9973314"/>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04838"/>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48455136"/>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8017512"/>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79827021"/>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16977946"/>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01903714"/>
                  </a:ext>
                </a:extLst>
              </a:tr>
              <a:tr h="490826">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411802"/>
                  </a:ext>
                </a:extLst>
              </a:tr>
            </a:tbl>
          </a:graphicData>
        </a:graphic>
      </p:graphicFrame>
    </p:spTree>
    <p:extLst>
      <p:ext uri="{BB962C8B-B14F-4D97-AF65-F5344CB8AC3E}">
        <p14:creationId xmlns:p14="http://schemas.microsoft.com/office/powerpoint/2010/main" val="219908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5A1B1-DC3C-BE43-913E-6E8032507EE6}"/>
              </a:ext>
            </a:extLst>
          </p:cNvPr>
          <p:cNvSpPr>
            <a:spLocks noGrp="1"/>
          </p:cNvSpPr>
          <p:nvPr>
            <p:ph type="title"/>
          </p:nvPr>
        </p:nvSpPr>
        <p:spPr/>
        <p:txBody>
          <a:bodyPr>
            <a:normAutofit fontScale="90000"/>
          </a:bodyPr>
          <a:lstStyle/>
          <a:p>
            <a:r>
              <a:rPr lang="en-US" dirty="0"/>
              <a:t>Task</a:t>
            </a:r>
          </a:p>
        </p:txBody>
      </p:sp>
      <p:sp>
        <p:nvSpPr>
          <p:cNvPr id="3" name="Content Placeholder 2">
            <a:extLst>
              <a:ext uri="{FF2B5EF4-FFF2-40B4-BE49-F238E27FC236}">
                <a16:creationId xmlns:a16="http://schemas.microsoft.com/office/drawing/2014/main" id="{5F48FECB-11C5-4348-850D-3E07D957F809}"/>
              </a:ext>
            </a:extLst>
          </p:cNvPr>
          <p:cNvSpPr>
            <a:spLocks noGrp="1"/>
          </p:cNvSpPr>
          <p:nvPr>
            <p:ph idx="1"/>
          </p:nvPr>
        </p:nvSpPr>
        <p:spPr/>
        <p:txBody>
          <a:bodyPr/>
          <a:lstStyle/>
          <a:p>
            <a:r>
              <a:rPr lang="en-US" dirty="0"/>
              <a:t>Draw a 8x8 grid </a:t>
            </a:r>
          </a:p>
          <a:p>
            <a:r>
              <a:rPr lang="en-US" dirty="0"/>
              <a:t>Shade in an image</a:t>
            </a:r>
          </a:p>
          <a:p>
            <a:r>
              <a:rPr lang="en-US" dirty="0"/>
              <a:t>Give to someone</a:t>
            </a:r>
          </a:p>
          <a:p>
            <a:r>
              <a:rPr lang="en-US" dirty="0"/>
              <a:t>They have to do the RLE on it</a:t>
            </a:r>
          </a:p>
        </p:txBody>
      </p:sp>
      <p:graphicFrame>
        <p:nvGraphicFramePr>
          <p:cNvPr id="4" name="Content Placeholder 3">
            <a:extLst>
              <a:ext uri="{FF2B5EF4-FFF2-40B4-BE49-F238E27FC236}">
                <a16:creationId xmlns:a16="http://schemas.microsoft.com/office/drawing/2014/main" id="{15E393C6-720C-1A48-8DDD-E9FF4F511F79}"/>
              </a:ext>
            </a:extLst>
          </p:cNvPr>
          <p:cNvGraphicFramePr>
            <a:graphicFrameLocks/>
          </p:cNvGraphicFramePr>
          <p:nvPr>
            <p:extLst>
              <p:ext uri="{D42A27DB-BD31-4B8C-83A1-F6EECF244321}">
                <p14:modId xmlns:p14="http://schemas.microsoft.com/office/powerpoint/2010/main" val="2063123206"/>
              </p:ext>
            </p:extLst>
          </p:nvPr>
        </p:nvGraphicFramePr>
        <p:xfrm>
          <a:off x="7470192" y="1102591"/>
          <a:ext cx="4721808" cy="4556192"/>
        </p:xfrm>
        <a:graphic>
          <a:graphicData uri="http://schemas.openxmlformats.org/drawingml/2006/table">
            <a:tbl>
              <a:tblPr firstRow="1" bandRow="1">
                <a:tableStyleId>{5C22544A-7EE6-4342-B048-85BDC9FD1C3A}</a:tableStyleId>
              </a:tblPr>
              <a:tblGrid>
                <a:gridCol w="590226">
                  <a:extLst>
                    <a:ext uri="{9D8B030D-6E8A-4147-A177-3AD203B41FA5}">
                      <a16:colId xmlns:a16="http://schemas.microsoft.com/office/drawing/2014/main" val="946291929"/>
                    </a:ext>
                  </a:extLst>
                </a:gridCol>
                <a:gridCol w="590226">
                  <a:extLst>
                    <a:ext uri="{9D8B030D-6E8A-4147-A177-3AD203B41FA5}">
                      <a16:colId xmlns:a16="http://schemas.microsoft.com/office/drawing/2014/main" val="2612820796"/>
                    </a:ext>
                  </a:extLst>
                </a:gridCol>
                <a:gridCol w="590226">
                  <a:extLst>
                    <a:ext uri="{9D8B030D-6E8A-4147-A177-3AD203B41FA5}">
                      <a16:colId xmlns:a16="http://schemas.microsoft.com/office/drawing/2014/main" val="3002710674"/>
                    </a:ext>
                  </a:extLst>
                </a:gridCol>
                <a:gridCol w="590226">
                  <a:extLst>
                    <a:ext uri="{9D8B030D-6E8A-4147-A177-3AD203B41FA5}">
                      <a16:colId xmlns:a16="http://schemas.microsoft.com/office/drawing/2014/main" val="1316486244"/>
                    </a:ext>
                  </a:extLst>
                </a:gridCol>
                <a:gridCol w="590226">
                  <a:extLst>
                    <a:ext uri="{9D8B030D-6E8A-4147-A177-3AD203B41FA5}">
                      <a16:colId xmlns:a16="http://schemas.microsoft.com/office/drawing/2014/main" val="3512208485"/>
                    </a:ext>
                  </a:extLst>
                </a:gridCol>
                <a:gridCol w="590226">
                  <a:extLst>
                    <a:ext uri="{9D8B030D-6E8A-4147-A177-3AD203B41FA5}">
                      <a16:colId xmlns:a16="http://schemas.microsoft.com/office/drawing/2014/main" val="3702090144"/>
                    </a:ext>
                  </a:extLst>
                </a:gridCol>
                <a:gridCol w="590226">
                  <a:extLst>
                    <a:ext uri="{9D8B030D-6E8A-4147-A177-3AD203B41FA5}">
                      <a16:colId xmlns:a16="http://schemas.microsoft.com/office/drawing/2014/main" val="3809528675"/>
                    </a:ext>
                  </a:extLst>
                </a:gridCol>
                <a:gridCol w="590226">
                  <a:extLst>
                    <a:ext uri="{9D8B030D-6E8A-4147-A177-3AD203B41FA5}">
                      <a16:colId xmlns:a16="http://schemas.microsoft.com/office/drawing/2014/main" val="87611647"/>
                    </a:ext>
                  </a:extLst>
                </a:gridCol>
              </a:tblGrid>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9973314"/>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504838"/>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48455136"/>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8017512"/>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79827021"/>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16977946"/>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01903714"/>
                  </a:ext>
                </a:extLst>
              </a:tr>
              <a:tr h="490826">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sz="2800" dirty="0"/>
                    </a:p>
                  </a:txBody>
                  <a:tcPr marL="142804" marR="142804" marT="71402" marB="7140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411802"/>
                  </a:ext>
                </a:extLst>
              </a:tr>
            </a:tbl>
          </a:graphicData>
        </a:graphic>
      </p:graphicFrame>
    </p:spTree>
    <p:extLst>
      <p:ext uri="{BB962C8B-B14F-4D97-AF65-F5344CB8AC3E}">
        <p14:creationId xmlns:p14="http://schemas.microsoft.com/office/powerpoint/2010/main" val="1554830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5FF3F-AC56-1540-BE41-AD82CA3DC0A3}"/>
              </a:ext>
            </a:extLst>
          </p:cNvPr>
          <p:cNvSpPr>
            <a:spLocks noGrp="1"/>
          </p:cNvSpPr>
          <p:nvPr>
            <p:ph type="title"/>
          </p:nvPr>
        </p:nvSpPr>
        <p:spPr/>
        <p:txBody>
          <a:bodyPr>
            <a:normAutofit fontScale="90000"/>
          </a:bodyPr>
          <a:lstStyle/>
          <a:p>
            <a:r>
              <a:rPr lang="en-US" dirty="0"/>
              <a:t>Today</a:t>
            </a:r>
          </a:p>
        </p:txBody>
      </p:sp>
      <p:sp>
        <p:nvSpPr>
          <p:cNvPr id="3" name="Content Placeholder 2">
            <a:extLst>
              <a:ext uri="{FF2B5EF4-FFF2-40B4-BE49-F238E27FC236}">
                <a16:creationId xmlns:a16="http://schemas.microsoft.com/office/drawing/2014/main" id="{16BA148A-7D86-EA43-9BCA-DEF280598874}"/>
              </a:ext>
            </a:extLst>
          </p:cNvPr>
          <p:cNvSpPr>
            <a:spLocks noGrp="1"/>
          </p:cNvSpPr>
          <p:nvPr>
            <p:ph idx="1"/>
          </p:nvPr>
        </p:nvSpPr>
        <p:spPr>
          <a:solidFill>
            <a:srgbClr val="0070C0"/>
          </a:solidFill>
        </p:spPr>
        <p:txBody>
          <a:bodyPr/>
          <a:lstStyle/>
          <a:p>
            <a:pPr marL="514350" indent="-514350">
              <a:buFont typeface="+mj-lt"/>
              <a:buAutoNum type="arabicPeriod"/>
            </a:pPr>
            <a:r>
              <a:rPr lang="en-GB" dirty="0"/>
              <a:t>Show understanding of the need for and examples of the use of compression </a:t>
            </a:r>
          </a:p>
          <a:p>
            <a:pPr marL="514350" indent="-514350">
              <a:buFont typeface="+mj-lt"/>
              <a:buAutoNum type="arabicPeriod"/>
            </a:pPr>
            <a:r>
              <a:rPr lang="en-GB" dirty="0"/>
              <a:t>Show understanding of lossy and lossless compression and justify the use of a method in a given situation </a:t>
            </a:r>
          </a:p>
          <a:p>
            <a:pPr marL="514350" indent="-514350">
              <a:buFont typeface="+mj-lt"/>
              <a:buAutoNum type="arabicPeriod"/>
            </a:pPr>
            <a:r>
              <a:rPr lang="en-GB" dirty="0"/>
              <a:t>Show understanding of how a text file, bitmap image, vector graphic and sound file can be compressed </a:t>
            </a:r>
          </a:p>
          <a:p>
            <a:endParaRPr lang="en-GB" dirty="0"/>
          </a:p>
          <a:p>
            <a:endParaRPr lang="en-US" dirty="0"/>
          </a:p>
          <a:p>
            <a:r>
              <a:rPr lang="en-US" dirty="0"/>
              <a:t>Understand: What is compression?</a:t>
            </a:r>
          </a:p>
          <a:p>
            <a:endParaRPr lang="en-US" dirty="0"/>
          </a:p>
          <a:p>
            <a:r>
              <a:rPr lang="en-US" dirty="0"/>
              <a:t>Able: Apply different compression methods</a:t>
            </a:r>
          </a:p>
          <a:p>
            <a:endParaRPr lang="en-US" dirty="0"/>
          </a:p>
          <a:p>
            <a:r>
              <a:rPr lang="en-US" dirty="0"/>
              <a:t>Answer: When to use lossy and when to use lossless?</a:t>
            </a:r>
          </a:p>
        </p:txBody>
      </p:sp>
    </p:spTree>
    <p:extLst>
      <p:ext uri="{BB962C8B-B14F-4D97-AF65-F5344CB8AC3E}">
        <p14:creationId xmlns:p14="http://schemas.microsoft.com/office/powerpoint/2010/main" val="42324472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6F5F8-644E-4640-87E2-03FC3F17E0B2}"/>
              </a:ext>
            </a:extLst>
          </p:cNvPr>
          <p:cNvSpPr>
            <a:spLocks noGrp="1"/>
          </p:cNvSpPr>
          <p:nvPr>
            <p:ph type="title"/>
          </p:nvPr>
        </p:nvSpPr>
        <p:spPr>
          <a:solidFill>
            <a:srgbClr val="FFFF00"/>
          </a:solidFill>
        </p:spPr>
        <p:txBody>
          <a:bodyPr>
            <a:normAutofit fontScale="90000"/>
          </a:bodyPr>
          <a:lstStyle/>
          <a:p>
            <a:r>
              <a:rPr lang="en-US" dirty="0">
                <a:solidFill>
                  <a:schemeClr val="tx1"/>
                </a:solidFill>
              </a:rPr>
              <a:t>EXTRA FREE INFO</a:t>
            </a:r>
          </a:p>
        </p:txBody>
      </p:sp>
      <p:sp>
        <p:nvSpPr>
          <p:cNvPr id="3" name="Content Placeholder 2">
            <a:extLst>
              <a:ext uri="{FF2B5EF4-FFF2-40B4-BE49-F238E27FC236}">
                <a16:creationId xmlns:a16="http://schemas.microsoft.com/office/drawing/2014/main" id="{ED53AA9C-B8F2-DF49-8844-A94C2762E641}"/>
              </a:ext>
            </a:extLst>
          </p:cNvPr>
          <p:cNvSpPr>
            <a:spLocks noGrp="1"/>
          </p:cNvSpPr>
          <p:nvPr>
            <p:ph idx="1"/>
          </p:nvPr>
        </p:nvSpPr>
        <p:spPr>
          <a:solidFill>
            <a:srgbClr val="FFFF00"/>
          </a:solidFill>
        </p:spPr>
        <p:txBody>
          <a:bodyPr/>
          <a:lstStyle/>
          <a:p>
            <a:r>
              <a:rPr lang="en-US" dirty="0">
                <a:solidFill>
                  <a:schemeClr val="tx1"/>
                </a:solidFill>
              </a:rPr>
              <a:t>These next two topics are NOT in your syllabus, but are pretty cool and not so difficult. </a:t>
            </a:r>
          </a:p>
          <a:p>
            <a:endParaRPr lang="en-US" dirty="0">
              <a:solidFill>
                <a:schemeClr val="tx1"/>
              </a:solidFill>
            </a:endParaRPr>
          </a:p>
          <a:p>
            <a:r>
              <a:rPr lang="en-US" dirty="0">
                <a:solidFill>
                  <a:schemeClr val="tx1"/>
                </a:solidFill>
              </a:rPr>
              <a:t>We have:</a:t>
            </a:r>
          </a:p>
          <a:p>
            <a:endParaRPr lang="en-US" dirty="0">
              <a:solidFill>
                <a:schemeClr val="tx1"/>
              </a:solidFill>
            </a:endParaRPr>
          </a:p>
          <a:p>
            <a:r>
              <a:rPr lang="en-US" dirty="0">
                <a:solidFill>
                  <a:schemeClr val="tx1"/>
                </a:solidFill>
              </a:rPr>
              <a:t>Lossless Compression : Huffman </a:t>
            </a:r>
          </a:p>
          <a:p>
            <a:r>
              <a:rPr lang="en-US" dirty="0">
                <a:solidFill>
                  <a:schemeClr val="tx1"/>
                </a:solidFill>
              </a:rPr>
              <a:t>And</a:t>
            </a:r>
          </a:p>
          <a:p>
            <a:r>
              <a:rPr lang="en-US" dirty="0">
                <a:solidFill>
                  <a:schemeClr val="tx1"/>
                </a:solidFill>
              </a:rPr>
              <a:t>How are videos compressed</a:t>
            </a:r>
          </a:p>
        </p:txBody>
      </p:sp>
    </p:spTree>
    <p:extLst>
      <p:ext uri="{BB962C8B-B14F-4D97-AF65-F5344CB8AC3E}">
        <p14:creationId xmlns:p14="http://schemas.microsoft.com/office/powerpoint/2010/main" val="28427609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Huffman Coding</a:t>
            </a:r>
          </a:p>
        </p:txBody>
      </p:sp>
      <p:sp>
        <p:nvSpPr>
          <p:cNvPr id="3" name="Content Placeholder 2"/>
          <p:cNvSpPr>
            <a:spLocks noGrp="1"/>
          </p:cNvSpPr>
          <p:nvPr>
            <p:ph idx="1"/>
          </p:nvPr>
        </p:nvSpPr>
        <p:spPr/>
        <p:txBody>
          <a:bodyPr/>
          <a:lstStyle/>
          <a:p>
            <a:r>
              <a:rPr lang="en-GB" dirty="0"/>
              <a:t>It</a:t>
            </a:r>
            <a:r>
              <a:rPr lang="mr-IN" dirty="0"/>
              <a:t>’</a:t>
            </a:r>
            <a:r>
              <a:rPr lang="en-GB" dirty="0"/>
              <a:t>s a way to compress text. </a:t>
            </a:r>
          </a:p>
          <a:p>
            <a:endParaRPr lang="en-GB" dirty="0"/>
          </a:p>
          <a:p>
            <a:r>
              <a:rPr lang="en-GB" dirty="0"/>
              <a:t>Lossless </a:t>
            </a:r>
          </a:p>
        </p:txBody>
      </p:sp>
    </p:spTree>
    <p:extLst>
      <p:ext uri="{BB962C8B-B14F-4D97-AF65-F5344CB8AC3E}">
        <p14:creationId xmlns:p14="http://schemas.microsoft.com/office/powerpoint/2010/main" val="13882731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ASCII</a:t>
            </a:r>
          </a:p>
        </p:txBody>
      </p:sp>
      <p:sp>
        <p:nvSpPr>
          <p:cNvPr id="3" name="Content Placeholder 2"/>
          <p:cNvSpPr>
            <a:spLocks noGrp="1"/>
          </p:cNvSpPr>
          <p:nvPr>
            <p:ph idx="1"/>
          </p:nvPr>
        </p:nvSpPr>
        <p:spPr/>
        <p:txBody>
          <a:bodyPr>
            <a:normAutofit fontScale="92500" lnSpcReduction="10000"/>
          </a:bodyPr>
          <a:lstStyle/>
          <a:p>
            <a:endParaRPr lang="en-GB" dirty="0"/>
          </a:p>
          <a:p>
            <a:endParaRPr lang="en-GB" dirty="0"/>
          </a:p>
          <a:p>
            <a:r>
              <a:rPr lang="en-GB" dirty="0"/>
              <a:t>In ASCII, every letter is either 7 bits for standard ASCII, but really everyone uses extended ASCII so we say every ASCII letter is 8 bits. </a:t>
            </a:r>
          </a:p>
          <a:p>
            <a:endParaRPr lang="en-GB" dirty="0"/>
          </a:p>
          <a:p>
            <a:r>
              <a:rPr lang="en-GB" dirty="0"/>
              <a:t>Batman’s real name is Bruce Wayne </a:t>
            </a:r>
          </a:p>
          <a:p>
            <a:endParaRPr lang="en-GB" dirty="0"/>
          </a:p>
          <a:p>
            <a:r>
              <a:rPr lang="en-GB" dirty="0"/>
              <a:t>This sentence in Binary is:</a:t>
            </a:r>
          </a:p>
          <a:p>
            <a:r>
              <a:rPr lang="fi-FI" dirty="0"/>
              <a:t>01000010 01100001 01110100 01101101 01100001 01101110 11100010 10000000 10011001 01110011 00100000 01110010 01100101 01100001 01101100 00100000 01101110 01100001 01101101 01100101 00100000 01101001 01110011 00100000 01000010 01110010 01110101 01100011 01100101 00100000 01010111 01100001 01111001 01101110 01100101 </a:t>
            </a:r>
          </a:p>
          <a:p>
            <a:endParaRPr lang="fi-FI" dirty="0"/>
          </a:p>
          <a:p>
            <a:r>
              <a:rPr lang="fi-FI" dirty="0" err="1"/>
              <a:t>We</a:t>
            </a:r>
            <a:r>
              <a:rPr lang="fi-FI" dirty="0"/>
              <a:t> </a:t>
            </a:r>
            <a:r>
              <a:rPr lang="fi-FI" dirty="0" err="1"/>
              <a:t>want</a:t>
            </a:r>
            <a:r>
              <a:rPr lang="fi-FI" dirty="0"/>
              <a:t> to </a:t>
            </a:r>
            <a:r>
              <a:rPr lang="fi-FI" dirty="0" err="1"/>
              <a:t>make</a:t>
            </a:r>
            <a:r>
              <a:rPr lang="fi-FI" dirty="0"/>
              <a:t> </a:t>
            </a:r>
            <a:r>
              <a:rPr lang="fi-FI" dirty="0" err="1"/>
              <a:t>this</a:t>
            </a:r>
            <a:r>
              <a:rPr lang="fi-FI" dirty="0"/>
              <a:t> </a:t>
            </a:r>
            <a:r>
              <a:rPr lang="fi-FI" dirty="0" err="1"/>
              <a:t>smaller</a:t>
            </a:r>
            <a:r>
              <a:rPr lang="fi-FI" dirty="0"/>
              <a:t> </a:t>
            </a:r>
            <a:endParaRPr lang="en-GB" dirty="0"/>
          </a:p>
        </p:txBody>
      </p:sp>
    </p:spTree>
    <p:extLst>
      <p:ext uri="{BB962C8B-B14F-4D97-AF65-F5344CB8AC3E}">
        <p14:creationId xmlns:p14="http://schemas.microsoft.com/office/powerpoint/2010/main" val="24212631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How many times</a:t>
            </a:r>
          </a:p>
        </p:txBody>
      </p:sp>
      <p:sp>
        <p:nvSpPr>
          <p:cNvPr id="3" name="Content Placeholder 2"/>
          <p:cNvSpPr>
            <a:spLocks noGrp="1"/>
          </p:cNvSpPr>
          <p:nvPr>
            <p:ph idx="1"/>
          </p:nvPr>
        </p:nvSpPr>
        <p:spPr/>
        <p:txBody>
          <a:bodyPr/>
          <a:lstStyle/>
          <a:p>
            <a:r>
              <a:rPr lang="en-GB" dirty="0"/>
              <a:t>Well what if we just count the number of times a letter happens (we actually also count spaces and punctuation too)</a:t>
            </a:r>
          </a:p>
          <a:p>
            <a:endParaRPr lang="en-GB"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1724625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How many times</a:t>
            </a:r>
          </a:p>
        </p:txBody>
      </p:sp>
      <p:sp>
        <p:nvSpPr>
          <p:cNvPr id="3" name="Content Placeholder 2"/>
          <p:cNvSpPr>
            <a:spLocks noGrp="1"/>
          </p:cNvSpPr>
          <p:nvPr>
            <p:ph idx="1"/>
          </p:nvPr>
        </p:nvSpPr>
        <p:spPr/>
        <p:txBody>
          <a:bodyPr/>
          <a:lstStyle/>
          <a:p>
            <a:r>
              <a:rPr lang="en-GB" dirty="0"/>
              <a:t>Batman’s real name is Bruce Wayne</a:t>
            </a:r>
          </a:p>
          <a:p>
            <a:endParaRPr lang="en-GB" dirty="0"/>
          </a:p>
          <a:p>
            <a:r>
              <a:rPr lang="en-GB" dirty="0"/>
              <a:t>So instead of using 8 bits for each letter, why don</a:t>
            </a:r>
            <a:r>
              <a:rPr lang="mr-IN" dirty="0"/>
              <a:t>’</a:t>
            </a:r>
            <a:r>
              <a:rPr lang="en-GB" dirty="0"/>
              <a:t>t we</a:t>
            </a:r>
            <a:br>
              <a:rPr lang="en-GB" dirty="0"/>
            </a:br>
            <a:r>
              <a:rPr lang="en-GB" dirty="0"/>
              <a:t>say the most popular letters only uses 1 bit</a:t>
            </a:r>
            <a:br>
              <a:rPr lang="en-GB" dirty="0"/>
            </a:br>
            <a:br>
              <a:rPr lang="en-GB" dirty="0"/>
            </a:br>
            <a:r>
              <a:rPr lang="en-GB" dirty="0"/>
              <a:t>Then the  next most popular use two bits</a:t>
            </a:r>
            <a:r>
              <a:rPr lang="mr-IN" dirty="0"/>
              <a:t>…</a:t>
            </a:r>
            <a:r>
              <a:rPr lang="en-GB" dirty="0"/>
              <a:t>and so on</a:t>
            </a:r>
          </a:p>
          <a:p>
            <a:endParaRPr lang="en-GB" dirty="0"/>
          </a:p>
          <a:p>
            <a:r>
              <a:rPr lang="en-GB" dirty="0"/>
              <a:t>a = 0</a:t>
            </a:r>
          </a:p>
          <a:p>
            <a:r>
              <a:rPr lang="en-GB" dirty="0"/>
              <a:t>[SPACE] = 1</a:t>
            </a:r>
            <a:br>
              <a:rPr lang="en-GB" dirty="0"/>
            </a:br>
            <a:r>
              <a:rPr lang="en-GB" dirty="0"/>
              <a:t>e = 00 </a:t>
            </a:r>
          </a:p>
          <a:p>
            <a:endParaRPr lang="en-GB" dirty="0"/>
          </a:p>
          <a:p>
            <a:r>
              <a:rPr lang="en-GB" dirty="0"/>
              <a:t>And there is a problem, </a:t>
            </a:r>
            <a:br>
              <a:rPr lang="en-GB" dirty="0"/>
            </a:br>
            <a:r>
              <a:rPr lang="en-GB" dirty="0"/>
              <a:t>does 00 = e or does 00 = ‘a’ twice</a:t>
            </a:r>
          </a:p>
          <a:p>
            <a:endParaRPr lang="en-GB" dirty="0"/>
          </a:p>
          <a:p>
            <a:endParaRPr lang="en-GB" dirty="0"/>
          </a:p>
          <a:p>
            <a:endParaRPr lang="en-GB" dirty="0"/>
          </a:p>
          <a:p>
            <a:endParaRPr lang="en-GB" dirty="0"/>
          </a:p>
        </p:txBody>
      </p:sp>
      <p:graphicFrame>
        <p:nvGraphicFramePr>
          <p:cNvPr id="4" name="Table 3"/>
          <p:cNvGraphicFramePr>
            <a:graphicFrameLocks noGrp="1"/>
          </p:cNvGraphicFramePr>
          <p:nvPr>
            <p:extLst/>
          </p:nvPr>
        </p:nvGraphicFramePr>
        <p:xfrm>
          <a:off x="8848437" y="349134"/>
          <a:ext cx="2739505" cy="621792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09"/>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29404337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Huffman</a:t>
            </a:r>
          </a:p>
        </p:txBody>
      </p:sp>
      <p:sp>
        <p:nvSpPr>
          <p:cNvPr id="3" name="Content Placeholder 2"/>
          <p:cNvSpPr>
            <a:spLocks noGrp="1"/>
          </p:cNvSpPr>
          <p:nvPr>
            <p:ph idx="1"/>
          </p:nvPr>
        </p:nvSpPr>
        <p:spPr/>
        <p:txBody>
          <a:bodyPr/>
          <a:lstStyle/>
          <a:p>
            <a:r>
              <a:rPr lang="en-GB" dirty="0"/>
              <a:t>One smart way to solve this is with Huffman encoding </a:t>
            </a:r>
          </a:p>
          <a:p>
            <a:endParaRPr lang="en-GB" dirty="0"/>
          </a:p>
          <a:p>
            <a:r>
              <a:rPr lang="en-GB" dirty="0"/>
              <a:t>You still need the frequency. </a:t>
            </a:r>
          </a:p>
          <a:p>
            <a:endParaRPr lang="en-GB" dirty="0"/>
          </a:p>
          <a:p>
            <a:r>
              <a:rPr lang="en-GB" dirty="0"/>
              <a:t>We will use this frequency to build a Binary tree, </a:t>
            </a:r>
          </a:p>
          <a:p>
            <a:r>
              <a:rPr lang="en-GB" dirty="0"/>
              <a:t>A Huffman Tree</a:t>
            </a:r>
          </a:p>
          <a:p>
            <a:endParaRPr lang="en-GB" dirty="0"/>
          </a:p>
          <a:p>
            <a:endParaRPr lang="en-GB" dirty="0"/>
          </a:p>
        </p:txBody>
      </p:sp>
      <p:graphicFrame>
        <p:nvGraphicFramePr>
          <p:cNvPr id="5" name="Table 4"/>
          <p:cNvGraphicFramePr>
            <a:graphicFrameLocks noGrp="1"/>
          </p:cNvGraphicFramePr>
          <p:nvPr>
            <p:extLst/>
          </p:nvPr>
        </p:nvGraphicFramePr>
        <p:xfrm>
          <a:off x="8848437" y="349134"/>
          <a:ext cx="2739505" cy="621792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09"/>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6"/>
                  </a:ext>
                </a:extLst>
              </a:tr>
            </a:tbl>
          </a:graphicData>
        </a:graphic>
      </p:graphicFrame>
    </p:spTree>
    <p:extLst>
      <p:ext uri="{BB962C8B-B14F-4D97-AF65-F5344CB8AC3E}">
        <p14:creationId xmlns:p14="http://schemas.microsoft.com/office/powerpoint/2010/main" val="1388025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Build a tree</a:t>
            </a:r>
          </a:p>
        </p:txBody>
      </p:sp>
      <p:sp>
        <p:nvSpPr>
          <p:cNvPr id="3" name="Content Placeholder 2"/>
          <p:cNvSpPr>
            <a:spLocks noGrp="1"/>
          </p:cNvSpPr>
          <p:nvPr>
            <p:ph idx="1"/>
          </p:nvPr>
        </p:nvSpPr>
        <p:spPr/>
        <p:txBody>
          <a:bodyPr/>
          <a:lstStyle/>
          <a:p>
            <a:r>
              <a:rPr lang="en-GB" dirty="0"/>
              <a:t>Take the two most least used characters</a:t>
            </a:r>
          </a:p>
          <a:p>
            <a:endParaRPr lang="en-GB" dirty="0"/>
          </a:p>
          <a:p>
            <a:r>
              <a:rPr lang="en-GB" dirty="0"/>
              <a:t>W and y</a:t>
            </a:r>
          </a:p>
          <a:p>
            <a:endParaRPr lang="en-GB" dirty="0"/>
          </a:p>
          <a:p>
            <a:endParaRPr lang="en-GB" dirty="0"/>
          </a:p>
          <a:p>
            <a:endParaRPr lang="en-GB" dirty="0"/>
          </a:p>
          <a:p>
            <a:r>
              <a:rPr lang="en-GB" dirty="0"/>
              <a:t>We say how many times they are used. 1 time each  </a:t>
            </a:r>
          </a:p>
          <a:p>
            <a:endParaRPr lang="en-GB" dirty="0"/>
          </a:p>
          <a:p>
            <a:endParaRPr lang="en-GB" dirty="0"/>
          </a:p>
        </p:txBody>
      </p:sp>
      <p:graphicFrame>
        <p:nvGraphicFramePr>
          <p:cNvPr id="4" name="Table 3"/>
          <p:cNvGraphicFramePr>
            <a:graphicFrameLocks noGrp="1"/>
          </p:cNvGraphicFramePr>
          <p:nvPr>
            <p:extLst/>
          </p:nvPr>
        </p:nvGraphicFramePr>
        <p:xfrm>
          <a:off x="8848437" y="349134"/>
          <a:ext cx="2739505" cy="621792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09"/>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6"/>
                  </a:ext>
                </a:extLst>
              </a:tr>
            </a:tbl>
          </a:graphicData>
        </a:graphic>
      </p:graphicFrame>
      <p:sp>
        <p:nvSpPr>
          <p:cNvPr id="5" name="Rectangle 4"/>
          <p:cNvSpPr/>
          <p:nvPr/>
        </p:nvSpPr>
        <p:spPr>
          <a:xfrm>
            <a:off x="149629" y="2182090"/>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8" name="Rectangle 7"/>
          <p:cNvSpPr/>
          <p:nvPr/>
        </p:nvSpPr>
        <p:spPr>
          <a:xfrm>
            <a:off x="2197331" y="2182090"/>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10" name="Rectangle 9"/>
          <p:cNvSpPr/>
          <p:nvPr/>
        </p:nvSpPr>
        <p:spPr>
          <a:xfrm>
            <a:off x="149629" y="4511731"/>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11" name="Rectangle 10"/>
          <p:cNvSpPr/>
          <p:nvPr/>
        </p:nvSpPr>
        <p:spPr>
          <a:xfrm>
            <a:off x="149629" y="4511730"/>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2" name="Rectangle 11"/>
          <p:cNvSpPr/>
          <p:nvPr/>
        </p:nvSpPr>
        <p:spPr>
          <a:xfrm>
            <a:off x="2197331" y="4511731"/>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13" name="Rectangle 12"/>
          <p:cNvSpPr/>
          <p:nvPr/>
        </p:nvSpPr>
        <p:spPr>
          <a:xfrm>
            <a:off x="2197331" y="4511730"/>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Tree>
    <p:extLst>
      <p:ext uri="{BB962C8B-B14F-4D97-AF65-F5344CB8AC3E}">
        <p14:creationId xmlns:p14="http://schemas.microsoft.com/office/powerpoint/2010/main" val="788104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Build a tree</a:t>
            </a:r>
          </a:p>
        </p:txBody>
      </p:sp>
      <p:sp>
        <p:nvSpPr>
          <p:cNvPr id="3" name="Content Placeholder 2"/>
          <p:cNvSpPr>
            <a:spLocks noGrp="1"/>
          </p:cNvSpPr>
          <p:nvPr>
            <p:ph idx="1"/>
          </p:nvPr>
        </p:nvSpPr>
        <p:spPr/>
        <p:txBody>
          <a:bodyPr/>
          <a:lstStyle/>
          <a:p>
            <a:r>
              <a:rPr lang="en-GB" dirty="0"/>
              <a:t>Then we link these two by adding their values</a:t>
            </a:r>
          </a:p>
          <a:p>
            <a:endParaRPr lang="en-GB" dirty="0"/>
          </a:p>
          <a:p>
            <a:endParaRPr lang="en-GB" dirty="0"/>
          </a:p>
          <a:p>
            <a:endParaRPr lang="en-GB" dirty="0"/>
          </a:p>
          <a:p>
            <a:endParaRPr lang="en-GB" dirty="0"/>
          </a:p>
          <a:p>
            <a:endParaRPr lang="en-GB" dirty="0"/>
          </a:p>
          <a:p>
            <a:endParaRPr lang="en-GB" dirty="0"/>
          </a:p>
          <a:p>
            <a:endParaRPr lang="en-GB" dirty="0"/>
          </a:p>
          <a:p>
            <a:r>
              <a:rPr lang="en-GB" dirty="0"/>
              <a:t>Now take this and put it at the bottom of your tree</a:t>
            </a:r>
          </a:p>
          <a:p>
            <a:endParaRPr lang="en-GB" dirty="0"/>
          </a:p>
          <a:p>
            <a:endParaRPr lang="en-GB" dirty="0"/>
          </a:p>
        </p:txBody>
      </p:sp>
      <p:graphicFrame>
        <p:nvGraphicFramePr>
          <p:cNvPr id="4" name="Table 3"/>
          <p:cNvGraphicFramePr>
            <a:graphicFrameLocks noGrp="1"/>
          </p:cNvGraphicFramePr>
          <p:nvPr>
            <p:extLst/>
          </p:nvPr>
        </p:nvGraphicFramePr>
        <p:xfrm>
          <a:off x="8848437" y="349134"/>
          <a:ext cx="2739505" cy="621792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09"/>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6"/>
                  </a:ext>
                </a:extLst>
              </a:tr>
            </a:tbl>
          </a:graphicData>
        </a:graphic>
      </p:graphicFrame>
      <p:sp>
        <p:nvSpPr>
          <p:cNvPr id="10" name="Rectangle 9"/>
          <p:cNvSpPr/>
          <p:nvPr/>
        </p:nvSpPr>
        <p:spPr>
          <a:xfrm>
            <a:off x="388388"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11" name="Rectangle 10"/>
          <p:cNvSpPr/>
          <p:nvPr/>
        </p:nvSpPr>
        <p:spPr>
          <a:xfrm>
            <a:off x="388388"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2" name="Rectangle 11"/>
          <p:cNvSpPr/>
          <p:nvPr/>
        </p:nvSpPr>
        <p:spPr>
          <a:xfrm>
            <a:off x="2436090"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13" name="Rectangle 12"/>
          <p:cNvSpPr/>
          <p:nvPr/>
        </p:nvSpPr>
        <p:spPr>
          <a:xfrm>
            <a:off x="2436090"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4" name="Rectangle 13"/>
          <p:cNvSpPr/>
          <p:nvPr/>
        </p:nvSpPr>
        <p:spPr>
          <a:xfrm>
            <a:off x="1538316" y="1415934"/>
            <a:ext cx="689496" cy="6954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cxnSp>
        <p:nvCxnSpPr>
          <p:cNvPr id="15" name="Elbow Connector 14"/>
          <p:cNvCxnSpPr>
            <a:stCxn id="14" idx="1"/>
            <a:endCxn id="10" idx="0"/>
          </p:cNvCxnSpPr>
          <p:nvPr/>
        </p:nvCxnSpPr>
        <p:spPr>
          <a:xfrm rot="10800000" flipV="1">
            <a:off x="870528" y="1763683"/>
            <a:ext cx="667789" cy="630381"/>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3"/>
            <a:endCxn id="13" idx="0"/>
          </p:cNvCxnSpPr>
          <p:nvPr/>
        </p:nvCxnSpPr>
        <p:spPr>
          <a:xfrm>
            <a:off x="2227812" y="1763684"/>
            <a:ext cx="690417" cy="630380"/>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67887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Build a tree</a:t>
            </a:r>
          </a:p>
        </p:txBody>
      </p:sp>
      <p:sp>
        <p:nvSpPr>
          <p:cNvPr id="3" name="Content Placeholder 2"/>
          <p:cNvSpPr>
            <a:spLocks noGrp="1"/>
          </p:cNvSpPr>
          <p:nvPr>
            <p:ph idx="1"/>
          </p:nvPr>
        </p:nvSpPr>
        <p:spPr/>
        <p:txBody>
          <a:bodyPr/>
          <a:lstStyle/>
          <a:p>
            <a:r>
              <a:rPr lang="en-GB" dirty="0"/>
              <a:t>Then we link these two by adding their values</a:t>
            </a:r>
          </a:p>
          <a:p>
            <a:endParaRPr lang="en-GB" dirty="0"/>
          </a:p>
          <a:p>
            <a:endParaRPr lang="en-GB" dirty="0"/>
          </a:p>
          <a:p>
            <a:endParaRPr lang="en-GB" dirty="0"/>
          </a:p>
          <a:p>
            <a:endParaRPr lang="en-GB" dirty="0"/>
          </a:p>
          <a:p>
            <a:endParaRPr lang="en-GB" dirty="0"/>
          </a:p>
          <a:p>
            <a:endParaRPr lang="en-GB" dirty="0"/>
          </a:p>
          <a:p>
            <a:endParaRPr lang="en-GB" dirty="0"/>
          </a:p>
          <a:p>
            <a:r>
              <a:rPr lang="en-GB" dirty="0"/>
              <a:t>Now take this and put it in back in your frequency table.</a:t>
            </a:r>
          </a:p>
          <a:p>
            <a:endParaRPr lang="en-GB" dirty="0"/>
          </a:p>
          <a:p>
            <a:endParaRPr lang="en-GB" dirty="0"/>
          </a:p>
        </p:txBody>
      </p:sp>
      <p:graphicFrame>
        <p:nvGraphicFramePr>
          <p:cNvPr id="4" name="Table 3"/>
          <p:cNvGraphicFramePr>
            <a:graphicFrameLocks noGrp="1"/>
          </p:cNvGraphicFramePr>
          <p:nvPr/>
        </p:nvGraphicFramePr>
        <p:xfrm>
          <a:off x="8848437" y="349134"/>
          <a:ext cx="2739505" cy="621792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09"/>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6"/>
                  </a:ext>
                </a:extLst>
              </a:tr>
            </a:tbl>
          </a:graphicData>
        </a:graphic>
      </p:graphicFrame>
      <p:sp>
        <p:nvSpPr>
          <p:cNvPr id="10" name="Rectangle 9"/>
          <p:cNvSpPr/>
          <p:nvPr/>
        </p:nvSpPr>
        <p:spPr>
          <a:xfrm>
            <a:off x="388388"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11" name="Rectangle 10"/>
          <p:cNvSpPr/>
          <p:nvPr/>
        </p:nvSpPr>
        <p:spPr>
          <a:xfrm>
            <a:off x="388388"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2" name="Rectangle 11"/>
          <p:cNvSpPr/>
          <p:nvPr/>
        </p:nvSpPr>
        <p:spPr>
          <a:xfrm>
            <a:off x="2436090"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13" name="Rectangle 12"/>
          <p:cNvSpPr/>
          <p:nvPr/>
        </p:nvSpPr>
        <p:spPr>
          <a:xfrm>
            <a:off x="2436090"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4" name="Rectangle 13"/>
          <p:cNvSpPr/>
          <p:nvPr/>
        </p:nvSpPr>
        <p:spPr>
          <a:xfrm>
            <a:off x="1538316" y="1415934"/>
            <a:ext cx="689496" cy="6954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cxnSp>
        <p:nvCxnSpPr>
          <p:cNvPr id="15" name="Elbow Connector 14"/>
          <p:cNvCxnSpPr>
            <a:stCxn id="14" idx="1"/>
            <a:endCxn id="10" idx="0"/>
          </p:cNvCxnSpPr>
          <p:nvPr/>
        </p:nvCxnSpPr>
        <p:spPr>
          <a:xfrm rot="10800000" flipV="1">
            <a:off x="870528" y="1763683"/>
            <a:ext cx="667789" cy="630381"/>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3"/>
            <a:endCxn id="13" idx="0"/>
          </p:cNvCxnSpPr>
          <p:nvPr/>
        </p:nvCxnSpPr>
        <p:spPr>
          <a:xfrm>
            <a:off x="2227812" y="1763684"/>
            <a:ext cx="690417" cy="630380"/>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4752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Build a tree</a:t>
            </a:r>
          </a:p>
        </p:txBody>
      </p:sp>
      <p:sp>
        <p:nvSpPr>
          <p:cNvPr id="3" name="Content Placeholder 2"/>
          <p:cNvSpPr>
            <a:spLocks noGrp="1"/>
          </p:cNvSpPr>
          <p:nvPr>
            <p:ph idx="1"/>
          </p:nvPr>
        </p:nvSpPr>
        <p:spPr/>
        <p:txBody>
          <a:bodyPr/>
          <a:lstStyle/>
          <a:p>
            <a:endParaRPr lang="en-GB" dirty="0"/>
          </a:p>
          <a:p>
            <a:endParaRPr lang="en-GB" dirty="0"/>
          </a:p>
          <a:p>
            <a:endParaRPr lang="en-GB" dirty="0"/>
          </a:p>
          <a:p>
            <a:endParaRPr lang="en-GB" dirty="0"/>
          </a:p>
          <a:p>
            <a:endParaRPr lang="en-GB" dirty="0"/>
          </a:p>
          <a:p>
            <a:endParaRPr lang="en-GB" dirty="0"/>
          </a:p>
          <a:p>
            <a:endParaRPr lang="en-GB" dirty="0"/>
          </a:p>
          <a:p>
            <a:r>
              <a:rPr lang="en-GB" dirty="0"/>
              <a:t>Now take this and put it in back in your frequency table.</a:t>
            </a:r>
          </a:p>
          <a:p>
            <a:endParaRPr lang="en-GB" dirty="0"/>
          </a:p>
          <a:p>
            <a:r>
              <a:rPr lang="en-GB" dirty="0"/>
              <a:t>If you reach a letter (like ‘r’) that matches the sum of two</a:t>
            </a:r>
            <a:br>
              <a:rPr lang="en-GB" dirty="0"/>
            </a:br>
            <a:r>
              <a:rPr lang="en-GB" dirty="0"/>
              <a:t>frequencies (W and y) then put them all on one level</a:t>
            </a:r>
          </a:p>
          <a:p>
            <a:endParaRPr lang="en-GB" dirty="0"/>
          </a:p>
          <a:p>
            <a:endParaRPr lang="en-GB" dirty="0"/>
          </a:p>
        </p:txBody>
      </p:sp>
      <p:sp>
        <p:nvSpPr>
          <p:cNvPr id="10" name="Rectangle 9"/>
          <p:cNvSpPr/>
          <p:nvPr/>
        </p:nvSpPr>
        <p:spPr>
          <a:xfrm>
            <a:off x="388388"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11" name="Rectangle 10"/>
          <p:cNvSpPr/>
          <p:nvPr/>
        </p:nvSpPr>
        <p:spPr>
          <a:xfrm>
            <a:off x="388388"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2" name="Rectangle 11"/>
          <p:cNvSpPr/>
          <p:nvPr/>
        </p:nvSpPr>
        <p:spPr>
          <a:xfrm>
            <a:off x="2436090" y="2394065"/>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13" name="Rectangle 12"/>
          <p:cNvSpPr/>
          <p:nvPr/>
        </p:nvSpPr>
        <p:spPr>
          <a:xfrm>
            <a:off x="2436090" y="2394064"/>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14" name="Rectangle 13"/>
          <p:cNvSpPr/>
          <p:nvPr/>
        </p:nvSpPr>
        <p:spPr>
          <a:xfrm>
            <a:off x="1538316" y="1415934"/>
            <a:ext cx="689496" cy="6954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cxnSp>
        <p:nvCxnSpPr>
          <p:cNvPr id="15" name="Elbow Connector 14"/>
          <p:cNvCxnSpPr>
            <a:stCxn id="14" idx="1"/>
            <a:endCxn id="10" idx="0"/>
          </p:cNvCxnSpPr>
          <p:nvPr/>
        </p:nvCxnSpPr>
        <p:spPr>
          <a:xfrm rot="10800000" flipV="1">
            <a:off x="870528" y="1763683"/>
            <a:ext cx="667789" cy="630381"/>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3"/>
            <a:endCxn id="13" idx="0"/>
          </p:cNvCxnSpPr>
          <p:nvPr/>
        </p:nvCxnSpPr>
        <p:spPr>
          <a:xfrm>
            <a:off x="2227812" y="1763684"/>
            <a:ext cx="690417" cy="630380"/>
          </a:xfrm>
          <a:prstGeom prst="bentConnector2">
            <a:avLst/>
          </a:prstGeom>
        </p:spPr>
        <p:style>
          <a:lnRef idx="1">
            <a:schemeClr val="accent1"/>
          </a:lnRef>
          <a:fillRef idx="0">
            <a:schemeClr val="accent1"/>
          </a:fillRef>
          <a:effectRef idx="0">
            <a:schemeClr val="accent1"/>
          </a:effectRef>
          <a:fontRef idx="minor">
            <a:schemeClr val="tx1"/>
          </a:fontRef>
        </p:style>
      </p:cxnSp>
      <p:graphicFrame>
        <p:nvGraphicFramePr>
          <p:cNvPr id="16" name="Table 15"/>
          <p:cNvGraphicFramePr>
            <a:graphicFrameLocks noGrp="1"/>
          </p:cNvGraphicFramePr>
          <p:nvPr>
            <p:extLst/>
          </p:nvPr>
        </p:nvGraphicFramePr>
        <p:xfrm>
          <a:off x="8831812" y="0"/>
          <a:ext cx="2739505" cy="6583680"/>
        </p:xfrm>
        <a:graphic>
          <a:graphicData uri="http://schemas.openxmlformats.org/drawingml/2006/table">
            <a:tbl>
              <a:tblPr firstRow="1" bandRow="1">
                <a:tableStyleId>{5C22544A-7EE6-4342-B048-85BDC9FD1C3A}</a:tableStyleId>
              </a:tblPr>
              <a:tblGrid>
                <a:gridCol w="1376218">
                  <a:extLst>
                    <a:ext uri="{9D8B030D-6E8A-4147-A177-3AD203B41FA5}">
                      <a16:colId xmlns:a16="http://schemas.microsoft.com/office/drawing/2014/main" val="20000"/>
                    </a:ext>
                  </a:extLst>
                </a:gridCol>
                <a:gridCol w="1363287">
                  <a:extLst>
                    <a:ext uri="{9D8B030D-6E8A-4147-A177-3AD203B41FA5}">
                      <a16:colId xmlns:a16="http://schemas.microsoft.com/office/drawing/2014/main" val="20001"/>
                    </a:ext>
                  </a:extLst>
                </a:gridCol>
              </a:tblGrid>
              <a:tr h="238343">
                <a:tc>
                  <a:txBody>
                    <a:bodyPr/>
                    <a:lstStyle/>
                    <a:p>
                      <a:pPr algn="ctr"/>
                      <a:r>
                        <a:rPr lang="en-GB" dirty="0"/>
                        <a:t>Letter</a:t>
                      </a:r>
                    </a:p>
                  </a:txBody>
                  <a:tcPr/>
                </a:tc>
                <a:tc>
                  <a:txBody>
                    <a:bodyPr/>
                    <a:lstStyle/>
                    <a:p>
                      <a:pPr algn="ctr"/>
                      <a:r>
                        <a:rPr lang="en-GB" dirty="0"/>
                        <a:t>Frequency</a:t>
                      </a:r>
                    </a:p>
                  </a:txBody>
                  <a:tcPr/>
                </a:tc>
                <a:extLst>
                  <a:ext uri="{0D108BD9-81ED-4DB2-BD59-A6C34878D82A}">
                    <a16:rowId xmlns:a16="http://schemas.microsoft.com/office/drawing/2014/main" val="10000"/>
                  </a:ext>
                </a:extLst>
              </a:tr>
              <a:tr h="238343">
                <a:tc>
                  <a:txBody>
                    <a:bodyPr/>
                    <a:lstStyle/>
                    <a:p>
                      <a:pPr algn="ctr"/>
                      <a:r>
                        <a:rPr lang="en-GB" dirty="0"/>
                        <a:t>a</a:t>
                      </a:r>
                    </a:p>
                  </a:txBody>
                  <a:tcPr/>
                </a:tc>
                <a:tc>
                  <a:txBody>
                    <a:bodyPr/>
                    <a:lstStyle/>
                    <a:p>
                      <a:pPr algn="ctr"/>
                      <a:r>
                        <a:rPr lang="en-GB" dirty="0"/>
                        <a:t>5</a:t>
                      </a:r>
                    </a:p>
                  </a:txBody>
                  <a:tcPr/>
                </a:tc>
                <a:extLst>
                  <a:ext uri="{0D108BD9-81ED-4DB2-BD59-A6C34878D82A}">
                    <a16:rowId xmlns:a16="http://schemas.microsoft.com/office/drawing/2014/main" val="10001"/>
                  </a:ext>
                </a:extLst>
              </a:tr>
              <a:tr h="238343">
                <a:tc>
                  <a:txBody>
                    <a:bodyPr/>
                    <a:lstStyle/>
                    <a:p>
                      <a:pPr algn="ctr"/>
                      <a:r>
                        <a:rPr lang="en-GB" dirty="0"/>
                        <a:t>[SPACE]</a:t>
                      </a:r>
                    </a:p>
                  </a:txBody>
                  <a:tcPr/>
                </a:tc>
                <a:tc>
                  <a:txBody>
                    <a:bodyPr/>
                    <a:lstStyle/>
                    <a:p>
                      <a:pPr algn="ctr"/>
                      <a:r>
                        <a:rPr lang="en-GB" dirty="0"/>
                        <a:t>5</a:t>
                      </a:r>
                    </a:p>
                  </a:txBody>
                  <a:tcPr/>
                </a:tc>
                <a:extLst>
                  <a:ext uri="{0D108BD9-81ED-4DB2-BD59-A6C34878D82A}">
                    <a16:rowId xmlns:a16="http://schemas.microsoft.com/office/drawing/2014/main" val="10002"/>
                  </a:ext>
                </a:extLst>
              </a:tr>
              <a:tr h="238343">
                <a:tc>
                  <a:txBody>
                    <a:bodyPr/>
                    <a:lstStyle/>
                    <a:p>
                      <a:pPr algn="ctr"/>
                      <a:r>
                        <a:rPr lang="en-GB" dirty="0"/>
                        <a:t>e</a:t>
                      </a:r>
                    </a:p>
                  </a:txBody>
                  <a:tcPr/>
                </a:tc>
                <a:tc>
                  <a:txBody>
                    <a:bodyPr/>
                    <a:lstStyle/>
                    <a:p>
                      <a:pPr algn="ctr"/>
                      <a:r>
                        <a:rPr lang="en-GB" dirty="0"/>
                        <a:t>4</a:t>
                      </a:r>
                    </a:p>
                  </a:txBody>
                  <a:tcPr/>
                </a:tc>
                <a:extLst>
                  <a:ext uri="{0D108BD9-81ED-4DB2-BD59-A6C34878D82A}">
                    <a16:rowId xmlns:a16="http://schemas.microsoft.com/office/drawing/2014/main" val="10003"/>
                  </a:ext>
                </a:extLst>
              </a:tr>
              <a:tr h="238343">
                <a:tc>
                  <a:txBody>
                    <a:bodyPr/>
                    <a:lstStyle/>
                    <a:p>
                      <a:pPr algn="ctr"/>
                      <a:r>
                        <a:rPr lang="en-GB" dirty="0"/>
                        <a:t>n</a:t>
                      </a:r>
                    </a:p>
                  </a:txBody>
                  <a:tcPr/>
                </a:tc>
                <a:tc>
                  <a:txBody>
                    <a:bodyPr/>
                    <a:lstStyle/>
                    <a:p>
                      <a:pPr algn="ctr"/>
                      <a:r>
                        <a:rPr lang="en-GB" dirty="0"/>
                        <a:t>3</a:t>
                      </a:r>
                    </a:p>
                  </a:txBody>
                  <a:tcPr/>
                </a:tc>
                <a:extLst>
                  <a:ext uri="{0D108BD9-81ED-4DB2-BD59-A6C34878D82A}">
                    <a16:rowId xmlns:a16="http://schemas.microsoft.com/office/drawing/2014/main" val="10004"/>
                  </a:ext>
                </a:extLst>
              </a:tr>
              <a:tr h="238343">
                <a:tc>
                  <a:txBody>
                    <a:bodyPr/>
                    <a:lstStyle/>
                    <a:p>
                      <a:pPr algn="ctr"/>
                      <a:r>
                        <a:rPr lang="en-GB" dirty="0"/>
                        <a:t>B</a:t>
                      </a:r>
                    </a:p>
                  </a:txBody>
                  <a:tcPr/>
                </a:tc>
                <a:tc>
                  <a:txBody>
                    <a:bodyPr/>
                    <a:lstStyle/>
                    <a:p>
                      <a:pPr algn="ctr"/>
                      <a:r>
                        <a:rPr lang="en-GB" dirty="0"/>
                        <a:t>2</a:t>
                      </a:r>
                    </a:p>
                  </a:txBody>
                  <a:tcPr/>
                </a:tc>
                <a:extLst>
                  <a:ext uri="{0D108BD9-81ED-4DB2-BD59-A6C34878D82A}">
                    <a16:rowId xmlns:a16="http://schemas.microsoft.com/office/drawing/2014/main" val="10005"/>
                  </a:ext>
                </a:extLst>
              </a:tr>
              <a:tr h="238343">
                <a:tc>
                  <a:txBody>
                    <a:bodyPr/>
                    <a:lstStyle/>
                    <a:p>
                      <a:pPr algn="ctr"/>
                      <a:r>
                        <a:rPr lang="en-GB" dirty="0"/>
                        <a:t>m</a:t>
                      </a:r>
                    </a:p>
                  </a:txBody>
                  <a:tcPr/>
                </a:tc>
                <a:tc>
                  <a:txBody>
                    <a:bodyPr/>
                    <a:lstStyle/>
                    <a:p>
                      <a:pPr algn="ctr"/>
                      <a:r>
                        <a:rPr lang="en-GB" dirty="0"/>
                        <a:t>2</a:t>
                      </a:r>
                    </a:p>
                  </a:txBody>
                  <a:tcPr/>
                </a:tc>
                <a:extLst>
                  <a:ext uri="{0D108BD9-81ED-4DB2-BD59-A6C34878D82A}">
                    <a16:rowId xmlns:a16="http://schemas.microsoft.com/office/drawing/2014/main" val="10006"/>
                  </a:ext>
                </a:extLst>
              </a:tr>
              <a:tr h="238343">
                <a:tc>
                  <a:txBody>
                    <a:bodyPr/>
                    <a:lstStyle/>
                    <a:p>
                      <a:pPr algn="ctr"/>
                      <a:r>
                        <a:rPr lang="en-GB" dirty="0"/>
                        <a:t>s</a:t>
                      </a:r>
                    </a:p>
                  </a:txBody>
                  <a:tcPr/>
                </a:tc>
                <a:tc>
                  <a:txBody>
                    <a:bodyPr/>
                    <a:lstStyle/>
                    <a:p>
                      <a:pPr algn="ctr"/>
                      <a:r>
                        <a:rPr lang="en-GB" dirty="0"/>
                        <a:t>2</a:t>
                      </a:r>
                    </a:p>
                  </a:txBody>
                  <a:tcPr/>
                </a:tc>
                <a:extLst>
                  <a:ext uri="{0D108BD9-81ED-4DB2-BD59-A6C34878D82A}">
                    <a16:rowId xmlns:a16="http://schemas.microsoft.com/office/drawing/2014/main" val="10007"/>
                  </a:ext>
                </a:extLst>
              </a:tr>
              <a:tr h="238343">
                <a:tc>
                  <a:txBody>
                    <a:bodyPr/>
                    <a:lstStyle/>
                    <a:p>
                      <a:pPr algn="ctr"/>
                      <a:r>
                        <a:rPr lang="en-GB" dirty="0"/>
                        <a:t>r</a:t>
                      </a:r>
                    </a:p>
                  </a:txBody>
                  <a:tcPr/>
                </a:tc>
                <a:tc>
                  <a:txBody>
                    <a:bodyPr/>
                    <a:lstStyle/>
                    <a:p>
                      <a:pPr algn="ctr"/>
                      <a:r>
                        <a:rPr lang="en-GB" dirty="0"/>
                        <a:t>2</a:t>
                      </a:r>
                    </a:p>
                  </a:txBody>
                  <a:tcPr/>
                </a:tc>
                <a:extLst>
                  <a:ext uri="{0D108BD9-81ED-4DB2-BD59-A6C34878D82A}">
                    <a16:rowId xmlns:a16="http://schemas.microsoft.com/office/drawing/2014/main" val="10008"/>
                  </a:ext>
                </a:extLst>
              </a:tr>
              <a:tr h="238343">
                <a:tc>
                  <a:txBody>
                    <a:bodyPr/>
                    <a:lstStyle/>
                    <a:p>
                      <a:pPr algn="ctr"/>
                      <a:r>
                        <a:rPr lang="en-GB" dirty="0"/>
                        <a:t>2</a:t>
                      </a:r>
                    </a:p>
                  </a:txBody>
                  <a:tcPr>
                    <a:solidFill>
                      <a:srgbClr val="92D050"/>
                    </a:solidFill>
                  </a:tcPr>
                </a:tc>
                <a:tc>
                  <a:txBody>
                    <a:bodyPr/>
                    <a:lstStyle/>
                    <a:p>
                      <a:pPr algn="ctr"/>
                      <a:r>
                        <a:rPr lang="en-GB" dirty="0"/>
                        <a:t>1</a:t>
                      </a:r>
                    </a:p>
                  </a:txBody>
                  <a:tcPr>
                    <a:solidFill>
                      <a:srgbClr val="92D050"/>
                    </a:solidFill>
                  </a:tcPr>
                </a:tc>
                <a:extLst>
                  <a:ext uri="{0D108BD9-81ED-4DB2-BD59-A6C34878D82A}">
                    <a16:rowId xmlns:a16="http://schemas.microsoft.com/office/drawing/2014/main" val="10009"/>
                  </a:ext>
                </a:extLst>
              </a:tr>
              <a:tr h="238343">
                <a:tc>
                  <a:txBody>
                    <a:bodyPr/>
                    <a:lstStyle/>
                    <a:p>
                      <a:pPr algn="ctr"/>
                      <a:r>
                        <a:rPr lang="en-GB" dirty="0"/>
                        <a:t>t</a:t>
                      </a:r>
                    </a:p>
                  </a:txBody>
                  <a:tcPr/>
                </a:tc>
                <a:tc>
                  <a:txBody>
                    <a:bodyPr/>
                    <a:lstStyle/>
                    <a:p>
                      <a:pPr algn="ctr"/>
                      <a:r>
                        <a:rPr lang="en-GB" dirty="0"/>
                        <a:t>1</a:t>
                      </a:r>
                    </a:p>
                  </a:txBody>
                  <a:tcPr/>
                </a:tc>
                <a:extLst>
                  <a:ext uri="{0D108BD9-81ED-4DB2-BD59-A6C34878D82A}">
                    <a16:rowId xmlns:a16="http://schemas.microsoft.com/office/drawing/2014/main" val="10010"/>
                  </a:ext>
                </a:extLst>
              </a:tr>
              <a:tr h="238343">
                <a:tc>
                  <a:txBody>
                    <a:bodyPr/>
                    <a:lstStyle/>
                    <a:p>
                      <a:pPr algn="ctr"/>
                      <a:r>
                        <a:rPr lang="en-GB" dirty="0"/>
                        <a:t>‘</a:t>
                      </a:r>
                    </a:p>
                  </a:txBody>
                  <a:tcPr/>
                </a:tc>
                <a:tc>
                  <a:txBody>
                    <a:bodyPr/>
                    <a:lstStyle/>
                    <a:p>
                      <a:pPr algn="ctr"/>
                      <a:r>
                        <a:rPr lang="en-GB" dirty="0"/>
                        <a:t>1</a:t>
                      </a:r>
                    </a:p>
                  </a:txBody>
                  <a:tcPr/>
                </a:tc>
                <a:extLst>
                  <a:ext uri="{0D108BD9-81ED-4DB2-BD59-A6C34878D82A}">
                    <a16:rowId xmlns:a16="http://schemas.microsoft.com/office/drawing/2014/main" val="10011"/>
                  </a:ext>
                </a:extLst>
              </a:tr>
              <a:tr h="238343">
                <a:tc>
                  <a:txBody>
                    <a:bodyPr/>
                    <a:lstStyle/>
                    <a:p>
                      <a:pPr algn="ctr"/>
                      <a:r>
                        <a:rPr lang="en-GB" dirty="0"/>
                        <a:t>l</a:t>
                      </a:r>
                    </a:p>
                  </a:txBody>
                  <a:tcPr/>
                </a:tc>
                <a:tc>
                  <a:txBody>
                    <a:bodyPr/>
                    <a:lstStyle/>
                    <a:p>
                      <a:pPr algn="ctr"/>
                      <a:r>
                        <a:rPr lang="en-GB" dirty="0"/>
                        <a:t>1</a:t>
                      </a:r>
                    </a:p>
                  </a:txBody>
                  <a:tcPr/>
                </a:tc>
                <a:extLst>
                  <a:ext uri="{0D108BD9-81ED-4DB2-BD59-A6C34878D82A}">
                    <a16:rowId xmlns:a16="http://schemas.microsoft.com/office/drawing/2014/main" val="10012"/>
                  </a:ext>
                </a:extLst>
              </a:tr>
              <a:tr h="238343">
                <a:tc>
                  <a:txBody>
                    <a:bodyPr/>
                    <a:lstStyle/>
                    <a:p>
                      <a:pPr algn="ctr"/>
                      <a:r>
                        <a:rPr lang="en-GB" dirty="0" err="1"/>
                        <a:t>i</a:t>
                      </a:r>
                      <a:endParaRPr lang="en-GB" dirty="0"/>
                    </a:p>
                  </a:txBody>
                  <a:tcPr/>
                </a:tc>
                <a:tc>
                  <a:txBody>
                    <a:bodyPr/>
                    <a:lstStyle/>
                    <a:p>
                      <a:pPr algn="ctr"/>
                      <a:r>
                        <a:rPr lang="en-GB" dirty="0"/>
                        <a:t>1</a:t>
                      </a:r>
                    </a:p>
                  </a:txBody>
                  <a:tcPr/>
                </a:tc>
                <a:extLst>
                  <a:ext uri="{0D108BD9-81ED-4DB2-BD59-A6C34878D82A}">
                    <a16:rowId xmlns:a16="http://schemas.microsoft.com/office/drawing/2014/main" val="10013"/>
                  </a:ext>
                </a:extLst>
              </a:tr>
              <a:tr h="238343">
                <a:tc>
                  <a:txBody>
                    <a:bodyPr/>
                    <a:lstStyle/>
                    <a:p>
                      <a:pPr algn="ctr"/>
                      <a:r>
                        <a:rPr lang="en-GB" dirty="0"/>
                        <a:t>u</a:t>
                      </a:r>
                    </a:p>
                  </a:txBody>
                  <a:tcPr/>
                </a:tc>
                <a:tc>
                  <a:txBody>
                    <a:bodyPr/>
                    <a:lstStyle/>
                    <a:p>
                      <a:pPr algn="ctr"/>
                      <a:r>
                        <a:rPr lang="en-GB" dirty="0"/>
                        <a:t>1</a:t>
                      </a:r>
                    </a:p>
                  </a:txBody>
                  <a:tcPr/>
                </a:tc>
                <a:extLst>
                  <a:ext uri="{0D108BD9-81ED-4DB2-BD59-A6C34878D82A}">
                    <a16:rowId xmlns:a16="http://schemas.microsoft.com/office/drawing/2014/main" val="10014"/>
                  </a:ext>
                </a:extLst>
              </a:tr>
              <a:tr h="238343">
                <a:tc>
                  <a:txBody>
                    <a:bodyPr/>
                    <a:lstStyle/>
                    <a:p>
                      <a:pPr algn="ctr"/>
                      <a:r>
                        <a:rPr lang="en-GB" dirty="0"/>
                        <a:t>c</a:t>
                      </a:r>
                    </a:p>
                  </a:txBody>
                  <a:tcPr/>
                </a:tc>
                <a:tc>
                  <a:txBody>
                    <a:bodyPr/>
                    <a:lstStyle/>
                    <a:p>
                      <a:pPr algn="ctr"/>
                      <a:r>
                        <a:rPr lang="en-GB" dirty="0"/>
                        <a:t>1</a:t>
                      </a:r>
                    </a:p>
                  </a:txBody>
                  <a:tcPr/>
                </a:tc>
                <a:extLst>
                  <a:ext uri="{0D108BD9-81ED-4DB2-BD59-A6C34878D82A}">
                    <a16:rowId xmlns:a16="http://schemas.microsoft.com/office/drawing/2014/main" val="10015"/>
                  </a:ext>
                </a:extLst>
              </a:tr>
              <a:tr h="238343">
                <a:tc>
                  <a:txBody>
                    <a:bodyPr/>
                    <a:lstStyle/>
                    <a:p>
                      <a:pPr algn="ctr"/>
                      <a:r>
                        <a:rPr lang="en-GB" dirty="0"/>
                        <a:t>W</a:t>
                      </a:r>
                    </a:p>
                  </a:txBody>
                  <a:tcPr/>
                </a:tc>
                <a:tc>
                  <a:txBody>
                    <a:bodyPr/>
                    <a:lstStyle/>
                    <a:p>
                      <a:pPr algn="ctr"/>
                      <a:r>
                        <a:rPr lang="en-GB" dirty="0"/>
                        <a:t>1</a:t>
                      </a:r>
                    </a:p>
                  </a:txBody>
                  <a:tcPr/>
                </a:tc>
                <a:extLst>
                  <a:ext uri="{0D108BD9-81ED-4DB2-BD59-A6C34878D82A}">
                    <a16:rowId xmlns:a16="http://schemas.microsoft.com/office/drawing/2014/main" val="10016"/>
                  </a:ext>
                </a:extLst>
              </a:tr>
              <a:tr h="238343">
                <a:tc>
                  <a:txBody>
                    <a:bodyPr/>
                    <a:lstStyle/>
                    <a:p>
                      <a:pPr algn="ctr"/>
                      <a:r>
                        <a:rPr lang="en-GB" dirty="0"/>
                        <a:t>y</a:t>
                      </a:r>
                    </a:p>
                  </a:txBody>
                  <a:tcPr/>
                </a:tc>
                <a:tc>
                  <a:txBody>
                    <a:bodyPr/>
                    <a:lstStyle/>
                    <a:p>
                      <a:pPr algn="ctr"/>
                      <a:r>
                        <a:rPr lang="en-GB" dirty="0"/>
                        <a:t>1</a:t>
                      </a:r>
                    </a:p>
                  </a:txBody>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843912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compression? </a:t>
            </a:r>
          </a:p>
        </p:txBody>
      </p:sp>
      <p:sp>
        <p:nvSpPr>
          <p:cNvPr id="3" name="Content Placeholder 2"/>
          <p:cNvSpPr>
            <a:spLocks noGrp="1"/>
          </p:cNvSpPr>
          <p:nvPr>
            <p:ph idx="1"/>
          </p:nvPr>
        </p:nvSpPr>
        <p:spPr/>
        <p:txBody>
          <a:bodyPr/>
          <a:lstStyle/>
          <a:p>
            <a:r>
              <a:rPr lang="en-US" dirty="0"/>
              <a:t>Make things take up less space </a:t>
            </a:r>
          </a:p>
          <a:p>
            <a:endParaRPr lang="en-US" dirty="0"/>
          </a:p>
          <a:p>
            <a:r>
              <a:rPr lang="en-US" dirty="0"/>
              <a:t>Many methods of compression </a:t>
            </a:r>
          </a:p>
          <a:p>
            <a:endParaRPr lang="en-US" dirty="0"/>
          </a:p>
          <a:p>
            <a:r>
              <a:rPr lang="en-US" dirty="0"/>
              <a:t>All of them are either lossy or lossless</a:t>
            </a:r>
          </a:p>
          <a:p>
            <a:endParaRPr lang="en-US" dirty="0"/>
          </a:p>
          <a:p>
            <a:endParaRPr lang="en-US" dirty="0"/>
          </a:p>
        </p:txBody>
      </p:sp>
    </p:spTree>
    <p:extLst>
      <p:ext uri="{BB962C8B-B14F-4D97-AF65-F5344CB8AC3E}">
        <p14:creationId xmlns:p14="http://schemas.microsoft.com/office/powerpoint/2010/main" val="38930349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My Tree</a:t>
            </a:r>
          </a:p>
        </p:txBody>
      </p:sp>
      <p:sp>
        <p:nvSpPr>
          <p:cNvPr id="3" name="Content Placeholder 2"/>
          <p:cNvSpPr>
            <a:spLocks noGrp="1"/>
          </p:cNvSpPr>
          <p:nvPr>
            <p:ph idx="1"/>
          </p:nvPr>
        </p:nvSpPr>
        <p:spPr/>
        <p:txBody>
          <a:bodyPr/>
          <a:lstStyle/>
          <a:p>
            <a:r>
              <a:rPr lang="en-GB" dirty="0"/>
              <a:t>This is what it looks like so far. </a:t>
            </a:r>
          </a:p>
          <a:p>
            <a:r>
              <a:rPr lang="en-GB" dirty="0"/>
              <a:t>Then you just keep repeating it </a:t>
            </a:r>
          </a:p>
        </p:txBody>
      </p:sp>
      <p:sp>
        <p:nvSpPr>
          <p:cNvPr id="4" name="Rectangle 3"/>
          <p:cNvSpPr/>
          <p:nvPr/>
        </p:nvSpPr>
        <p:spPr>
          <a:xfrm>
            <a:off x="4395123" y="5519650"/>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W</a:t>
            </a:r>
            <a:endParaRPr lang="en-GB" dirty="0">
              <a:solidFill>
                <a:schemeClr val="tx1"/>
              </a:solidFill>
            </a:endParaRPr>
          </a:p>
        </p:txBody>
      </p:sp>
      <p:sp>
        <p:nvSpPr>
          <p:cNvPr id="5" name="Rectangle 4"/>
          <p:cNvSpPr/>
          <p:nvPr/>
        </p:nvSpPr>
        <p:spPr>
          <a:xfrm>
            <a:off x="4395123" y="5519649"/>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6" name="Rectangle 5"/>
          <p:cNvSpPr/>
          <p:nvPr/>
        </p:nvSpPr>
        <p:spPr>
          <a:xfrm>
            <a:off x="6442825" y="5519650"/>
            <a:ext cx="964277" cy="1064029"/>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y</a:t>
            </a:r>
            <a:endParaRPr lang="en-GB" dirty="0">
              <a:solidFill>
                <a:schemeClr val="tx1"/>
              </a:solidFill>
            </a:endParaRPr>
          </a:p>
        </p:txBody>
      </p:sp>
      <p:sp>
        <p:nvSpPr>
          <p:cNvPr id="7" name="Rectangle 6"/>
          <p:cNvSpPr/>
          <p:nvPr/>
        </p:nvSpPr>
        <p:spPr>
          <a:xfrm>
            <a:off x="6442825" y="5519649"/>
            <a:ext cx="964277" cy="3158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1</a:t>
            </a:r>
          </a:p>
        </p:txBody>
      </p:sp>
      <p:sp>
        <p:nvSpPr>
          <p:cNvPr id="8" name="Rectangle 7"/>
          <p:cNvSpPr/>
          <p:nvPr/>
        </p:nvSpPr>
        <p:spPr>
          <a:xfrm>
            <a:off x="5545051" y="4541519"/>
            <a:ext cx="689496" cy="69549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cxnSp>
        <p:nvCxnSpPr>
          <p:cNvPr id="9" name="Elbow Connector 8"/>
          <p:cNvCxnSpPr/>
          <p:nvPr/>
        </p:nvCxnSpPr>
        <p:spPr>
          <a:xfrm rot="10800000" flipV="1">
            <a:off x="4877263" y="4889268"/>
            <a:ext cx="667789" cy="630381"/>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0" name="Elbow Connector 9"/>
          <p:cNvCxnSpPr/>
          <p:nvPr/>
        </p:nvCxnSpPr>
        <p:spPr>
          <a:xfrm>
            <a:off x="6234547" y="4889269"/>
            <a:ext cx="690417" cy="630380"/>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26888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D8AFF70-A44C-0F44-B1FD-B907A54E97CF}"/>
              </a:ext>
            </a:extLst>
          </p:cNvPr>
          <p:cNvGrpSpPr/>
          <p:nvPr/>
        </p:nvGrpSpPr>
        <p:grpSpPr>
          <a:xfrm>
            <a:off x="5971" y="191386"/>
            <a:ext cx="11987555" cy="6409262"/>
            <a:chOff x="5971" y="191386"/>
            <a:chExt cx="11987555" cy="6409262"/>
          </a:xfrm>
        </p:grpSpPr>
        <p:grpSp>
          <p:nvGrpSpPr>
            <p:cNvPr id="111" name="Group 110"/>
            <p:cNvGrpSpPr/>
            <p:nvPr/>
          </p:nvGrpSpPr>
          <p:grpSpPr>
            <a:xfrm>
              <a:off x="10340271" y="5102129"/>
              <a:ext cx="743166" cy="532023"/>
              <a:chOff x="3456747" y="4357920"/>
              <a:chExt cx="716257" cy="660645"/>
            </a:xfrm>
          </p:grpSpPr>
          <p:sp>
            <p:nvSpPr>
              <p:cNvPr id="214" name="Rectangle 213"/>
              <p:cNvSpPr/>
              <p:nvPr/>
            </p:nvSpPr>
            <p:spPr>
              <a:xfrm>
                <a:off x="3456747"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B</a:t>
                </a:r>
                <a:endParaRPr lang="en-GB" dirty="0">
                  <a:solidFill>
                    <a:schemeClr val="tx1"/>
                  </a:solidFill>
                </a:endParaRPr>
              </a:p>
            </p:txBody>
          </p:sp>
          <p:sp>
            <p:nvSpPr>
              <p:cNvPr id="215" name="Rectangle 214"/>
              <p:cNvSpPr/>
              <p:nvPr/>
            </p:nvSpPr>
            <p:spPr>
              <a:xfrm>
                <a:off x="3456747"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p>
            </p:txBody>
          </p:sp>
        </p:grpSp>
        <p:grpSp>
          <p:nvGrpSpPr>
            <p:cNvPr id="112" name="Group 111"/>
            <p:cNvGrpSpPr/>
            <p:nvPr/>
          </p:nvGrpSpPr>
          <p:grpSpPr>
            <a:xfrm>
              <a:off x="11250360" y="5102128"/>
              <a:ext cx="743166" cy="532023"/>
              <a:chOff x="5275912" y="4357920"/>
              <a:chExt cx="716257" cy="660645"/>
            </a:xfrm>
          </p:grpSpPr>
          <p:sp>
            <p:nvSpPr>
              <p:cNvPr id="212" name="Rectangle 211"/>
              <p:cNvSpPr/>
              <p:nvPr/>
            </p:nvSpPr>
            <p:spPr>
              <a:xfrm>
                <a:off x="5275912"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m</a:t>
                </a:r>
                <a:endParaRPr lang="en-GB" dirty="0">
                  <a:solidFill>
                    <a:schemeClr val="tx1"/>
                  </a:solidFill>
                </a:endParaRPr>
              </a:p>
            </p:txBody>
          </p:sp>
          <p:sp>
            <p:nvSpPr>
              <p:cNvPr id="213" name="Rectangle 212"/>
              <p:cNvSpPr/>
              <p:nvPr/>
            </p:nvSpPr>
            <p:spPr>
              <a:xfrm>
                <a:off x="5275912"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p>
            </p:txBody>
          </p:sp>
        </p:grpSp>
        <p:grpSp>
          <p:nvGrpSpPr>
            <p:cNvPr id="113" name="Group 112"/>
            <p:cNvGrpSpPr/>
            <p:nvPr/>
          </p:nvGrpSpPr>
          <p:grpSpPr>
            <a:xfrm>
              <a:off x="254678" y="5052470"/>
              <a:ext cx="743166" cy="532023"/>
              <a:chOff x="6231799" y="4357920"/>
              <a:chExt cx="716257" cy="660645"/>
            </a:xfrm>
          </p:grpSpPr>
          <p:sp>
            <p:nvSpPr>
              <p:cNvPr id="210" name="Rectangle 209"/>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r</a:t>
                </a:r>
                <a:endParaRPr lang="en-GB" dirty="0">
                  <a:solidFill>
                    <a:schemeClr val="tx1"/>
                  </a:solidFill>
                </a:endParaRPr>
              </a:p>
            </p:txBody>
          </p:sp>
          <p:sp>
            <p:nvSpPr>
              <p:cNvPr id="211" name="Rectangle 210"/>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p>
            </p:txBody>
          </p:sp>
        </p:grpSp>
        <p:grpSp>
          <p:nvGrpSpPr>
            <p:cNvPr id="114" name="Group 113"/>
            <p:cNvGrpSpPr/>
            <p:nvPr/>
          </p:nvGrpSpPr>
          <p:grpSpPr>
            <a:xfrm>
              <a:off x="1209316" y="5052470"/>
              <a:ext cx="743166" cy="532023"/>
              <a:chOff x="8050965" y="4357920"/>
              <a:chExt cx="716257" cy="660645"/>
            </a:xfrm>
          </p:grpSpPr>
          <p:sp>
            <p:nvSpPr>
              <p:cNvPr id="208" name="Rectangle 207"/>
              <p:cNvSpPr/>
              <p:nvPr/>
            </p:nvSpPr>
            <p:spPr>
              <a:xfrm>
                <a:off x="8050965"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s</a:t>
                </a:r>
                <a:endParaRPr lang="en-GB" dirty="0">
                  <a:solidFill>
                    <a:schemeClr val="tx1"/>
                  </a:solidFill>
                </a:endParaRPr>
              </a:p>
            </p:txBody>
          </p:sp>
          <p:sp>
            <p:nvSpPr>
              <p:cNvPr id="209" name="Rectangle 208"/>
              <p:cNvSpPr/>
              <p:nvPr/>
            </p:nvSpPr>
            <p:spPr>
              <a:xfrm>
                <a:off x="8050965"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p>
            </p:txBody>
          </p:sp>
        </p:grpSp>
        <p:grpSp>
          <p:nvGrpSpPr>
            <p:cNvPr id="115" name="Group 114"/>
            <p:cNvGrpSpPr/>
            <p:nvPr/>
          </p:nvGrpSpPr>
          <p:grpSpPr>
            <a:xfrm>
              <a:off x="8785411" y="6120109"/>
              <a:ext cx="788091" cy="480539"/>
              <a:chOff x="664432" y="6049467"/>
              <a:chExt cx="759555" cy="596714"/>
            </a:xfrm>
          </p:grpSpPr>
          <p:sp>
            <p:nvSpPr>
              <p:cNvPr id="206" name="Rectangle 205"/>
              <p:cNvSpPr/>
              <p:nvPr/>
            </p:nvSpPr>
            <p:spPr>
              <a:xfrm>
                <a:off x="664432"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t</a:t>
                </a:r>
                <a:endParaRPr lang="en-GB" sz="1600" dirty="0">
                  <a:solidFill>
                    <a:schemeClr val="tx1"/>
                  </a:solidFill>
                </a:endParaRPr>
              </a:p>
            </p:txBody>
          </p:sp>
          <p:sp>
            <p:nvSpPr>
              <p:cNvPr id="207" name="Rectangle 206"/>
              <p:cNvSpPr/>
              <p:nvPr/>
            </p:nvSpPr>
            <p:spPr>
              <a:xfrm>
                <a:off x="664432"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16" name="Group 115"/>
            <p:cNvGrpSpPr/>
            <p:nvPr/>
          </p:nvGrpSpPr>
          <p:grpSpPr>
            <a:xfrm>
              <a:off x="9727948" y="6120109"/>
              <a:ext cx="788091" cy="480539"/>
              <a:chOff x="2593564" y="6049467"/>
              <a:chExt cx="759555" cy="596714"/>
            </a:xfrm>
          </p:grpSpPr>
          <p:sp>
            <p:nvSpPr>
              <p:cNvPr id="204" name="Rectangle 203"/>
              <p:cNvSpPr/>
              <p:nvPr/>
            </p:nvSpPr>
            <p:spPr>
              <a:xfrm>
                <a:off x="2593564"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a:t>
                </a:r>
                <a:endParaRPr lang="en-GB" sz="1600" dirty="0">
                  <a:solidFill>
                    <a:schemeClr val="tx1"/>
                  </a:solidFill>
                </a:endParaRPr>
              </a:p>
            </p:txBody>
          </p:sp>
          <p:sp>
            <p:nvSpPr>
              <p:cNvPr id="205" name="Rectangle 204"/>
              <p:cNvSpPr/>
              <p:nvPr/>
            </p:nvSpPr>
            <p:spPr>
              <a:xfrm>
                <a:off x="2593564"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17" name="Group 116"/>
            <p:cNvGrpSpPr/>
            <p:nvPr/>
          </p:nvGrpSpPr>
          <p:grpSpPr>
            <a:xfrm>
              <a:off x="1576663" y="6102984"/>
              <a:ext cx="788091" cy="480538"/>
              <a:chOff x="9219775" y="6046465"/>
              <a:chExt cx="759555" cy="596713"/>
            </a:xfrm>
          </p:grpSpPr>
          <p:sp>
            <p:nvSpPr>
              <p:cNvPr id="202" name="Rectangle 201"/>
              <p:cNvSpPr/>
              <p:nvPr/>
            </p:nvSpPr>
            <p:spPr>
              <a:xfrm>
                <a:off x="9219775"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W</a:t>
                </a:r>
                <a:endParaRPr lang="en-GB" sz="1600" dirty="0">
                  <a:solidFill>
                    <a:schemeClr val="tx1"/>
                  </a:solidFill>
                </a:endParaRPr>
              </a:p>
            </p:txBody>
          </p:sp>
          <p:sp>
            <p:nvSpPr>
              <p:cNvPr id="203" name="Rectangle 202"/>
              <p:cNvSpPr/>
              <p:nvPr/>
            </p:nvSpPr>
            <p:spPr>
              <a:xfrm>
                <a:off x="9219775"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18" name="Group 117"/>
            <p:cNvGrpSpPr/>
            <p:nvPr/>
          </p:nvGrpSpPr>
          <p:grpSpPr>
            <a:xfrm>
              <a:off x="2811210" y="6102984"/>
              <a:ext cx="788091" cy="480538"/>
              <a:chOff x="11148907" y="6046465"/>
              <a:chExt cx="759555" cy="596713"/>
            </a:xfrm>
          </p:grpSpPr>
          <p:sp>
            <p:nvSpPr>
              <p:cNvPr id="200" name="Rectangle 199"/>
              <p:cNvSpPr/>
              <p:nvPr/>
            </p:nvSpPr>
            <p:spPr>
              <a:xfrm>
                <a:off x="111489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y</a:t>
                </a:r>
                <a:endParaRPr lang="en-GB" sz="1600" dirty="0">
                  <a:solidFill>
                    <a:schemeClr val="tx1"/>
                  </a:solidFill>
                </a:endParaRPr>
              </a:p>
            </p:txBody>
          </p:sp>
          <p:sp>
            <p:nvSpPr>
              <p:cNvPr id="201" name="Rectangle 200"/>
              <p:cNvSpPr/>
              <p:nvPr/>
            </p:nvSpPr>
            <p:spPr>
              <a:xfrm>
                <a:off x="111489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19" name="Group 118"/>
            <p:cNvGrpSpPr/>
            <p:nvPr/>
          </p:nvGrpSpPr>
          <p:grpSpPr>
            <a:xfrm>
              <a:off x="4076485" y="6102984"/>
              <a:ext cx="788091" cy="480538"/>
              <a:chOff x="8319440" y="6046465"/>
              <a:chExt cx="759555" cy="596713"/>
            </a:xfrm>
          </p:grpSpPr>
          <p:sp>
            <p:nvSpPr>
              <p:cNvPr id="198" name="Rectangle 197"/>
              <p:cNvSpPr/>
              <p:nvPr/>
            </p:nvSpPr>
            <p:spPr>
              <a:xfrm>
                <a:off x="8319440"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u</a:t>
                </a:r>
                <a:endParaRPr lang="en-GB" sz="1600" dirty="0">
                  <a:solidFill>
                    <a:schemeClr val="tx1"/>
                  </a:solidFill>
                </a:endParaRPr>
              </a:p>
            </p:txBody>
          </p:sp>
          <p:sp>
            <p:nvSpPr>
              <p:cNvPr id="199" name="Rectangle 198"/>
              <p:cNvSpPr/>
              <p:nvPr/>
            </p:nvSpPr>
            <p:spPr>
              <a:xfrm>
                <a:off x="8319440"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0" name="Group 119"/>
            <p:cNvGrpSpPr/>
            <p:nvPr/>
          </p:nvGrpSpPr>
          <p:grpSpPr>
            <a:xfrm>
              <a:off x="5183827" y="6109578"/>
              <a:ext cx="788091" cy="480538"/>
              <a:chOff x="6390307" y="6046465"/>
              <a:chExt cx="759555" cy="596713"/>
            </a:xfrm>
          </p:grpSpPr>
          <p:sp>
            <p:nvSpPr>
              <p:cNvPr id="196" name="Rectangle 195"/>
              <p:cNvSpPr/>
              <p:nvPr/>
            </p:nvSpPr>
            <p:spPr>
              <a:xfrm>
                <a:off x="63903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c</a:t>
                </a:r>
                <a:endParaRPr lang="en-GB" sz="1600" dirty="0">
                  <a:solidFill>
                    <a:schemeClr val="tx1"/>
                  </a:solidFill>
                </a:endParaRPr>
              </a:p>
            </p:txBody>
          </p:sp>
          <p:sp>
            <p:nvSpPr>
              <p:cNvPr id="197" name="Rectangle 196"/>
              <p:cNvSpPr/>
              <p:nvPr/>
            </p:nvSpPr>
            <p:spPr>
              <a:xfrm>
                <a:off x="63903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1" name="Group 120"/>
            <p:cNvGrpSpPr/>
            <p:nvPr/>
          </p:nvGrpSpPr>
          <p:grpSpPr>
            <a:xfrm>
              <a:off x="6392728" y="6120109"/>
              <a:ext cx="788091" cy="480538"/>
              <a:chOff x="3447504" y="6046465"/>
              <a:chExt cx="759555" cy="596713"/>
            </a:xfrm>
          </p:grpSpPr>
          <p:sp>
            <p:nvSpPr>
              <p:cNvPr id="194" name="Rectangle 193"/>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l</a:t>
                </a:r>
                <a:endParaRPr lang="en-GB" sz="1600" dirty="0">
                  <a:solidFill>
                    <a:schemeClr val="tx1"/>
                  </a:solidFill>
                </a:endParaRPr>
              </a:p>
            </p:txBody>
          </p:sp>
          <p:sp>
            <p:nvSpPr>
              <p:cNvPr id="195" name="Rectangle 194"/>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2" name="Group 121"/>
            <p:cNvGrpSpPr/>
            <p:nvPr/>
          </p:nvGrpSpPr>
          <p:grpSpPr>
            <a:xfrm>
              <a:off x="7578913" y="6120109"/>
              <a:ext cx="788091" cy="480538"/>
              <a:chOff x="5376636" y="6046465"/>
              <a:chExt cx="759555" cy="596713"/>
            </a:xfrm>
          </p:grpSpPr>
          <p:sp>
            <p:nvSpPr>
              <p:cNvPr id="192" name="Rectangle 191"/>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i</a:t>
                </a:r>
                <a:endParaRPr lang="en-GB" sz="1600" dirty="0">
                  <a:solidFill>
                    <a:schemeClr val="tx1"/>
                  </a:solidFill>
                </a:endParaRPr>
              </a:p>
            </p:txBody>
          </p:sp>
          <p:sp>
            <p:nvSpPr>
              <p:cNvPr id="193" name="Rectangle 192"/>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3" name="Group 122"/>
            <p:cNvGrpSpPr/>
            <p:nvPr/>
          </p:nvGrpSpPr>
          <p:grpSpPr>
            <a:xfrm>
              <a:off x="6413043" y="6109578"/>
              <a:ext cx="788091" cy="480538"/>
              <a:chOff x="3447504" y="6046465"/>
              <a:chExt cx="759555" cy="596713"/>
            </a:xfrm>
          </p:grpSpPr>
          <p:sp>
            <p:nvSpPr>
              <p:cNvPr id="190" name="Rectangle 189"/>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l</a:t>
                </a:r>
                <a:endParaRPr lang="en-GB" sz="1600" dirty="0">
                  <a:solidFill>
                    <a:schemeClr val="tx1"/>
                  </a:solidFill>
                </a:endParaRPr>
              </a:p>
            </p:txBody>
          </p:sp>
          <p:sp>
            <p:nvSpPr>
              <p:cNvPr id="191" name="Rectangle 190"/>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4" name="Group 123"/>
            <p:cNvGrpSpPr/>
            <p:nvPr/>
          </p:nvGrpSpPr>
          <p:grpSpPr>
            <a:xfrm>
              <a:off x="7599227" y="6109578"/>
              <a:ext cx="788091" cy="480538"/>
              <a:chOff x="5376636" y="6046465"/>
              <a:chExt cx="759555" cy="596713"/>
            </a:xfrm>
          </p:grpSpPr>
          <p:sp>
            <p:nvSpPr>
              <p:cNvPr id="188" name="Rectangle 187"/>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i</a:t>
                </a:r>
                <a:endParaRPr lang="en-GB" sz="1600" dirty="0">
                  <a:solidFill>
                    <a:schemeClr val="tx1"/>
                  </a:solidFill>
                </a:endParaRPr>
              </a:p>
            </p:txBody>
          </p:sp>
          <p:sp>
            <p:nvSpPr>
              <p:cNvPr id="189" name="Rectangle 188"/>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1</a:t>
                </a:r>
              </a:p>
            </p:txBody>
          </p:sp>
        </p:grpSp>
        <p:grpSp>
          <p:nvGrpSpPr>
            <p:cNvPr id="125" name="Group 124"/>
            <p:cNvGrpSpPr/>
            <p:nvPr/>
          </p:nvGrpSpPr>
          <p:grpSpPr>
            <a:xfrm>
              <a:off x="4914466" y="3462124"/>
              <a:ext cx="743166" cy="532022"/>
              <a:chOff x="5040548" y="1189925"/>
              <a:chExt cx="716257" cy="660644"/>
            </a:xfrm>
          </p:grpSpPr>
          <p:sp>
            <p:nvSpPr>
              <p:cNvPr id="186" name="Rectangle 185"/>
              <p:cNvSpPr/>
              <p:nvPr/>
            </p:nvSpPr>
            <p:spPr>
              <a:xfrm>
                <a:off x="5040548"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a</a:t>
                </a:r>
                <a:endParaRPr lang="en-GB" dirty="0">
                  <a:solidFill>
                    <a:schemeClr val="tx1"/>
                  </a:solidFill>
                </a:endParaRPr>
              </a:p>
            </p:txBody>
          </p:sp>
          <p:sp>
            <p:nvSpPr>
              <p:cNvPr id="187" name="Rectangle 186"/>
              <p:cNvSpPr/>
              <p:nvPr/>
            </p:nvSpPr>
            <p:spPr>
              <a:xfrm>
                <a:off x="5040548"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5</a:t>
                </a:r>
              </a:p>
            </p:txBody>
          </p:sp>
        </p:grpSp>
        <p:grpSp>
          <p:nvGrpSpPr>
            <p:cNvPr id="126" name="Group 125"/>
            <p:cNvGrpSpPr/>
            <p:nvPr/>
          </p:nvGrpSpPr>
          <p:grpSpPr>
            <a:xfrm>
              <a:off x="5889179" y="3462124"/>
              <a:ext cx="743166" cy="532022"/>
              <a:chOff x="6859714" y="1189925"/>
              <a:chExt cx="716257" cy="660644"/>
            </a:xfrm>
          </p:grpSpPr>
          <p:sp>
            <p:nvSpPr>
              <p:cNvPr id="184" name="Rectangle 183"/>
              <p:cNvSpPr/>
              <p:nvPr/>
            </p:nvSpPr>
            <p:spPr>
              <a:xfrm>
                <a:off x="6859714"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SPACE</a:t>
                </a:r>
                <a:endParaRPr lang="en-GB" dirty="0">
                  <a:solidFill>
                    <a:schemeClr val="tx1"/>
                  </a:solidFill>
                </a:endParaRPr>
              </a:p>
            </p:txBody>
          </p:sp>
          <p:sp>
            <p:nvSpPr>
              <p:cNvPr id="185" name="Rectangle 184"/>
              <p:cNvSpPr/>
              <p:nvPr/>
            </p:nvSpPr>
            <p:spPr>
              <a:xfrm>
                <a:off x="6859714"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5</a:t>
                </a:r>
              </a:p>
            </p:txBody>
          </p:sp>
        </p:grpSp>
        <p:sp>
          <p:nvSpPr>
            <p:cNvPr id="127" name="Rectangle 126"/>
            <p:cNvSpPr/>
            <p:nvPr/>
          </p:nvSpPr>
          <p:spPr>
            <a:xfrm>
              <a:off x="5541543" y="240380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10</a:t>
              </a:r>
              <a:endParaRPr lang="en-GB" dirty="0">
                <a:solidFill>
                  <a:schemeClr val="tx1"/>
                </a:solidFill>
              </a:endParaRPr>
            </a:p>
          </p:txBody>
        </p:sp>
        <p:grpSp>
          <p:nvGrpSpPr>
            <p:cNvPr id="128" name="Group 127"/>
            <p:cNvGrpSpPr/>
            <p:nvPr/>
          </p:nvGrpSpPr>
          <p:grpSpPr>
            <a:xfrm>
              <a:off x="257514" y="5052469"/>
              <a:ext cx="743166" cy="532023"/>
              <a:chOff x="6231799" y="4357920"/>
              <a:chExt cx="716257" cy="660645"/>
            </a:xfrm>
          </p:grpSpPr>
          <p:sp>
            <p:nvSpPr>
              <p:cNvPr id="182" name="Rectangle 181"/>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r</a:t>
                </a:r>
                <a:endParaRPr lang="en-GB" dirty="0">
                  <a:solidFill>
                    <a:schemeClr val="tx1"/>
                  </a:solidFill>
                </a:endParaRPr>
              </a:p>
            </p:txBody>
          </p:sp>
          <p:sp>
            <p:nvSpPr>
              <p:cNvPr id="183" name="Rectangle 182"/>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2</a:t>
                </a:r>
              </a:p>
            </p:txBody>
          </p:sp>
        </p:grpSp>
        <p:sp>
          <p:nvSpPr>
            <p:cNvPr id="129" name="Rectangle 128"/>
            <p:cNvSpPr/>
            <p:nvPr/>
          </p:nvSpPr>
          <p:spPr>
            <a:xfrm>
              <a:off x="2341025"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sp>
          <p:nvSpPr>
            <p:cNvPr id="130" name="Rectangle 129"/>
            <p:cNvSpPr/>
            <p:nvPr/>
          </p:nvSpPr>
          <p:spPr>
            <a:xfrm>
              <a:off x="4663580"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sp>
          <p:nvSpPr>
            <p:cNvPr id="131" name="Rectangle 130"/>
            <p:cNvSpPr/>
            <p:nvPr/>
          </p:nvSpPr>
          <p:spPr>
            <a:xfrm>
              <a:off x="7028107" y="505532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sp>
          <p:nvSpPr>
            <p:cNvPr id="132" name="Rectangle 131"/>
            <p:cNvSpPr/>
            <p:nvPr/>
          </p:nvSpPr>
          <p:spPr>
            <a:xfrm>
              <a:off x="9360897" y="506959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2</a:t>
              </a:r>
              <a:endParaRPr lang="en-GB" dirty="0">
                <a:solidFill>
                  <a:schemeClr val="tx1"/>
                </a:solidFill>
              </a:endParaRPr>
            </a:p>
          </p:txBody>
        </p:sp>
        <p:sp>
          <p:nvSpPr>
            <p:cNvPr id="133" name="Rectangle 132"/>
            <p:cNvSpPr/>
            <p:nvPr/>
          </p:nvSpPr>
          <p:spPr>
            <a:xfrm>
              <a:off x="908783" y="388540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4</a:t>
              </a:r>
              <a:endParaRPr lang="en-GB" dirty="0">
                <a:solidFill>
                  <a:schemeClr val="tx1"/>
                </a:solidFill>
              </a:endParaRPr>
            </a:p>
          </p:txBody>
        </p:sp>
        <p:grpSp>
          <p:nvGrpSpPr>
            <p:cNvPr id="134" name="Group 133"/>
            <p:cNvGrpSpPr/>
            <p:nvPr/>
          </p:nvGrpSpPr>
          <p:grpSpPr>
            <a:xfrm>
              <a:off x="5971" y="4254435"/>
              <a:ext cx="743166" cy="532022"/>
              <a:chOff x="6813639" y="2674940"/>
              <a:chExt cx="716257" cy="660644"/>
            </a:xfrm>
          </p:grpSpPr>
          <p:sp>
            <p:nvSpPr>
              <p:cNvPr id="180" name="Rectangle 179"/>
              <p:cNvSpPr/>
              <p:nvPr/>
            </p:nvSpPr>
            <p:spPr>
              <a:xfrm>
                <a:off x="6813639"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n</a:t>
                </a:r>
                <a:endParaRPr lang="en-GB" dirty="0">
                  <a:solidFill>
                    <a:schemeClr val="tx1"/>
                  </a:solidFill>
                </a:endParaRPr>
              </a:p>
            </p:txBody>
          </p:sp>
          <p:sp>
            <p:nvSpPr>
              <p:cNvPr id="181" name="Rectangle 180"/>
              <p:cNvSpPr/>
              <p:nvPr/>
            </p:nvSpPr>
            <p:spPr>
              <a:xfrm>
                <a:off x="6813639"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3</a:t>
                </a:r>
              </a:p>
            </p:txBody>
          </p:sp>
        </p:grpSp>
        <p:sp>
          <p:nvSpPr>
            <p:cNvPr id="135" name="Rectangle 134"/>
            <p:cNvSpPr/>
            <p:nvPr/>
          </p:nvSpPr>
          <p:spPr>
            <a:xfrm>
              <a:off x="10949827" y="3885399"/>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4</a:t>
              </a:r>
              <a:endParaRPr lang="en-GB" dirty="0">
                <a:solidFill>
                  <a:schemeClr val="tx1"/>
                </a:solidFill>
              </a:endParaRPr>
            </a:p>
          </p:txBody>
        </p:sp>
        <p:grpSp>
          <p:nvGrpSpPr>
            <p:cNvPr id="136" name="Group 135"/>
            <p:cNvGrpSpPr/>
            <p:nvPr/>
          </p:nvGrpSpPr>
          <p:grpSpPr>
            <a:xfrm>
              <a:off x="9511135" y="3841544"/>
              <a:ext cx="743166" cy="532022"/>
              <a:chOff x="4994473" y="2674940"/>
              <a:chExt cx="716257" cy="660644"/>
            </a:xfrm>
          </p:grpSpPr>
          <p:sp>
            <p:nvSpPr>
              <p:cNvPr id="178" name="Rectangle 177"/>
              <p:cNvSpPr/>
              <p:nvPr/>
            </p:nvSpPr>
            <p:spPr>
              <a:xfrm>
                <a:off x="4994473"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e</a:t>
                </a:r>
                <a:endParaRPr lang="en-GB" dirty="0">
                  <a:solidFill>
                    <a:schemeClr val="tx1"/>
                  </a:solidFill>
                </a:endParaRPr>
              </a:p>
            </p:txBody>
          </p:sp>
          <p:sp>
            <p:nvSpPr>
              <p:cNvPr id="179" name="Rectangle 178"/>
              <p:cNvSpPr/>
              <p:nvPr/>
            </p:nvSpPr>
            <p:spPr>
              <a:xfrm>
                <a:off x="4994473"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4</a:t>
                </a:r>
              </a:p>
            </p:txBody>
          </p:sp>
        </p:grpSp>
        <p:sp>
          <p:nvSpPr>
            <p:cNvPr id="137" name="Rectangle 136"/>
            <p:cNvSpPr/>
            <p:nvPr/>
          </p:nvSpPr>
          <p:spPr>
            <a:xfrm>
              <a:off x="919206"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7</a:t>
              </a:r>
              <a:endParaRPr lang="en-GB" dirty="0">
                <a:solidFill>
                  <a:schemeClr val="tx1"/>
                </a:solidFill>
              </a:endParaRPr>
            </a:p>
          </p:txBody>
        </p:sp>
        <p:sp>
          <p:nvSpPr>
            <p:cNvPr id="138" name="Rectangle 137"/>
            <p:cNvSpPr/>
            <p:nvPr/>
          </p:nvSpPr>
          <p:spPr>
            <a:xfrm>
              <a:off x="3251244" y="392250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4</a:t>
              </a:r>
              <a:endParaRPr lang="en-GB" dirty="0">
                <a:solidFill>
                  <a:schemeClr val="tx1"/>
                </a:solidFill>
              </a:endParaRPr>
            </a:p>
          </p:txBody>
        </p:sp>
        <p:sp>
          <p:nvSpPr>
            <p:cNvPr id="139" name="Rectangle 138"/>
            <p:cNvSpPr/>
            <p:nvPr/>
          </p:nvSpPr>
          <p:spPr>
            <a:xfrm>
              <a:off x="7998686" y="394248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4</a:t>
              </a:r>
              <a:endParaRPr lang="en-GB" dirty="0">
                <a:solidFill>
                  <a:schemeClr val="tx1"/>
                </a:solidFill>
              </a:endParaRPr>
            </a:p>
          </p:txBody>
        </p:sp>
        <p:sp>
          <p:nvSpPr>
            <p:cNvPr id="140" name="Rectangle 139"/>
            <p:cNvSpPr/>
            <p:nvPr/>
          </p:nvSpPr>
          <p:spPr>
            <a:xfrm>
              <a:off x="9988125"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tx1"/>
                  </a:solidFill>
                </a:rPr>
                <a:t>8</a:t>
              </a:r>
              <a:endParaRPr lang="en-GB" dirty="0">
                <a:solidFill>
                  <a:schemeClr val="tx1"/>
                </a:solidFill>
              </a:endParaRPr>
            </a:p>
          </p:txBody>
        </p:sp>
        <p:sp>
          <p:nvSpPr>
            <p:cNvPr id="141" name="Rectangle 140"/>
            <p:cNvSpPr/>
            <p:nvPr/>
          </p:nvSpPr>
          <p:spPr>
            <a:xfrm>
              <a:off x="1977555" y="213564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11</a:t>
              </a:r>
              <a:endParaRPr lang="en-GB" dirty="0">
                <a:solidFill>
                  <a:schemeClr val="tx1"/>
                </a:solidFill>
              </a:endParaRPr>
            </a:p>
          </p:txBody>
        </p:sp>
        <p:cxnSp>
          <p:nvCxnSpPr>
            <p:cNvPr id="142" name="Straight Connector 141"/>
            <p:cNvCxnSpPr>
              <a:endCxn id="161" idx="0"/>
            </p:cNvCxnSpPr>
            <p:nvPr/>
          </p:nvCxnSpPr>
          <p:spPr>
            <a:xfrm flipH="1">
              <a:off x="1970709" y="5351017"/>
              <a:ext cx="670850"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a:endCxn id="167" idx="0"/>
            </p:cNvCxnSpPr>
            <p:nvPr/>
          </p:nvCxnSpPr>
          <p:spPr>
            <a:xfrm>
              <a:off x="2641558" y="5351017"/>
              <a:ext cx="563698" cy="7519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a:endCxn id="172" idx="0"/>
            </p:cNvCxnSpPr>
            <p:nvPr/>
          </p:nvCxnSpPr>
          <p:spPr>
            <a:xfrm flipH="1">
              <a:off x="4470531" y="5351016"/>
              <a:ext cx="493582"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a:stCxn id="197" idx="0"/>
              <a:endCxn id="130" idx="2"/>
            </p:cNvCxnSpPr>
            <p:nvPr/>
          </p:nvCxnSpPr>
          <p:spPr>
            <a:xfrm flipH="1" flipV="1">
              <a:off x="4964113" y="5351016"/>
              <a:ext cx="613760" cy="75856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a:endCxn id="196" idx="0"/>
            </p:cNvCxnSpPr>
            <p:nvPr/>
          </p:nvCxnSpPr>
          <p:spPr>
            <a:xfrm>
              <a:off x="7328639" y="5353871"/>
              <a:ext cx="664634" cy="75570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a:endCxn id="180" idx="0"/>
            </p:cNvCxnSpPr>
            <p:nvPr/>
          </p:nvCxnSpPr>
          <p:spPr>
            <a:xfrm flipH="1">
              <a:off x="6786774" y="5353871"/>
              <a:ext cx="541865" cy="7662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9661430" y="5368141"/>
              <a:ext cx="460564" cy="75197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H="1">
              <a:off x="9179457" y="5368141"/>
              <a:ext cx="481973" cy="7519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8299219" y="4241031"/>
              <a:ext cx="1362211" cy="82856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a:off x="7328639" y="4241031"/>
              <a:ext cx="970579" cy="8142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a:endCxn id="155" idx="0"/>
            </p:cNvCxnSpPr>
            <p:nvPr/>
          </p:nvCxnSpPr>
          <p:spPr>
            <a:xfrm flipH="1">
              <a:off x="10711854" y="4183946"/>
              <a:ext cx="538506" cy="91818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p:cNvCxnSpPr>
              <a:endCxn id="157" idx="0"/>
            </p:cNvCxnSpPr>
            <p:nvPr/>
          </p:nvCxnSpPr>
          <p:spPr>
            <a:xfrm>
              <a:off x="11250360" y="4183946"/>
              <a:ext cx="371584" cy="91818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a:off x="3551777" y="4221051"/>
              <a:ext cx="1412336" cy="83141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p:cNvCxnSpPr/>
            <p:nvPr/>
          </p:nvCxnSpPr>
          <p:spPr>
            <a:xfrm flipH="1">
              <a:off x="2641558" y="4221051"/>
              <a:ext cx="910219" cy="83141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a:off x="1209316" y="4183947"/>
              <a:ext cx="371584" cy="86852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flipH="1">
              <a:off x="629098" y="4183947"/>
              <a:ext cx="580218" cy="86852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flipH="1">
              <a:off x="377555" y="3216388"/>
              <a:ext cx="842184" cy="103804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flipH="1">
              <a:off x="1209316" y="3216388"/>
              <a:ext cx="10423" cy="66901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flipH="1">
              <a:off x="9882718" y="3216388"/>
              <a:ext cx="405940" cy="62515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0288658" y="3216388"/>
              <a:ext cx="961702" cy="66901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a:off x="1219739" y="2434189"/>
              <a:ext cx="1058348" cy="48365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2278087" y="2434189"/>
              <a:ext cx="1273690" cy="148831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5842076" y="2702348"/>
              <a:ext cx="418687" cy="75977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H="1">
              <a:off x="5286050" y="2702348"/>
              <a:ext cx="556026" cy="75977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6" name="Rectangle 165"/>
            <p:cNvSpPr/>
            <p:nvPr/>
          </p:nvSpPr>
          <p:spPr>
            <a:xfrm>
              <a:off x="8341521" y="210525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12</a:t>
              </a:r>
              <a:endParaRPr lang="en-GB" dirty="0">
                <a:solidFill>
                  <a:schemeClr val="tx1"/>
                </a:solidFill>
              </a:endParaRPr>
            </a:p>
          </p:txBody>
        </p:sp>
        <p:cxnSp>
          <p:nvCxnSpPr>
            <p:cNvPr id="167" name="Straight Connector 166"/>
            <p:cNvCxnSpPr/>
            <p:nvPr/>
          </p:nvCxnSpPr>
          <p:spPr>
            <a:xfrm>
              <a:off x="8642053" y="2403801"/>
              <a:ext cx="1646604" cy="51404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8299219" y="2403801"/>
              <a:ext cx="342835" cy="153868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flipH="1">
              <a:off x="2278087" y="1154950"/>
              <a:ext cx="1497865" cy="9806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2" name="Rectangle 171"/>
            <p:cNvSpPr/>
            <p:nvPr/>
          </p:nvSpPr>
          <p:spPr>
            <a:xfrm>
              <a:off x="6832826" y="87638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solidFill>
                </a:rPr>
                <a:t>22</a:t>
              </a:r>
              <a:endParaRPr lang="en-GB" dirty="0">
                <a:solidFill>
                  <a:schemeClr val="tx1"/>
                </a:solidFill>
              </a:endParaRPr>
            </a:p>
          </p:txBody>
        </p:sp>
        <p:cxnSp>
          <p:nvCxnSpPr>
            <p:cNvPr id="173" name="Straight Connector 172"/>
            <p:cNvCxnSpPr/>
            <p:nvPr/>
          </p:nvCxnSpPr>
          <p:spPr>
            <a:xfrm flipH="1">
              <a:off x="5842076" y="1174930"/>
              <a:ext cx="1291283" cy="12288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7133359" y="1174930"/>
              <a:ext cx="1466393" cy="93032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75" name="Rectangle 174"/>
            <p:cNvSpPr/>
            <p:nvPr/>
          </p:nvSpPr>
          <p:spPr>
            <a:xfrm>
              <a:off x="4756026" y="191386"/>
              <a:ext cx="1778820" cy="2880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tx1"/>
                  </a:solidFill>
                </a:rPr>
                <a:t>START</a:t>
              </a:r>
              <a:endParaRPr lang="en-GB" dirty="0">
                <a:solidFill>
                  <a:schemeClr val="tx1"/>
                </a:solidFill>
              </a:endParaRPr>
            </a:p>
          </p:txBody>
        </p:sp>
        <p:cxnSp>
          <p:nvCxnSpPr>
            <p:cNvPr id="176" name="Straight Connector 175"/>
            <p:cNvCxnSpPr/>
            <p:nvPr/>
          </p:nvCxnSpPr>
          <p:spPr>
            <a:xfrm>
              <a:off x="5657632" y="489932"/>
              <a:ext cx="1475726" cy="38645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a:cxnSpLocks/>
            </p:cNvCxnSpPr>
            <p:nvPr/>
          </p:nvCxnSpPr>
          <p:spPr>
            <a:xfrm flipH="1">
              <a:off x="3775952" y="489932"/>
              <a:ext cx="1879118" cy="684997"/>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985181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So what</a:t>
            </a:r>
          </a:p>
        </p:txBody>
      </p:sp>
      <p:sp>
        <p:nvSpPr>
          <p:cNvPr id="3" name="Content Placeholder 2"/>
          <p:cNvSpPr>
            <a:spLocks noGrp="1"/>
          </p:cNvSpPr>
          <p:nvPr>
            <p:ph idx="1"/>
          </p:nvPr>
        </p:nvSpPr>
        <p:spPr/>
        <p:txBody>
          <a:bodyPr/>
          <a:lstStyle/>
          <a:p>
            <a:r>
              <a:rPr lang="en-GB" dirty="0"/>
              <a:t>Now with the tree, every time you go left is a 0 </a:t>
            </a:r>
          </a:p>
          <a:p>
            <a:r>
              <a:rPr lang="en-GB" dirty="0"/>
              <a:t>Every time you go right is a 1 </a:t>
            </a:r>
          </a:p>
          <a:p>
            <a:endParaRPr lang="en-GB" dirty="0"/>
          </a:p>
          <a:p>
            <a:endParaRPr lang="en-GB" dirty="0"/>
          </a:p>
          <a:p>
            <a:r>
              <a:rPr lang="en-GB" dirty="0"/>
              <a:t> </a:t>
            </a:r>
          </a:p>
        </p:txBody>
      </p:sp>
      <p:grpSp>
        <p:nvGrpSpPr>
          <p:cNvPr id="111" name="Group 110">
            <a:extLst>
              <a:ext uri="{FF2B5EF4-FFF2-40B4-BE49-F238E27FC236}">
                <a16:creationId xmlns:a16="http://schemas.microsoft.com/office/drawing/2014/main" id="{78BB8934-8C4D-6048-8798-4932C49A01FA}"/>
              </a:ext>
            </a:extLst>
          </p:cNvPr>
          <p:cNvGrpSpPr/>
          <p:nvPr/>
        </p:nvGrpSpPr>
        <p:grpSpPr>
          <a:xfrm>
            <a:off x="3718560" y="1173480"/>
            <a:ext cx="8274966" cy="5427168"/>
            <a:chOff x="5971" y="191386"/>
            <a:chExt cx="11987555" cy="6409262"/>
          </a:xfrm>
        </p:grpSpPr>
        <p:grpSp>
          <p:nvGrpSpPr>
            <p:cNvPr id="112" name="Group 111">
              <a:extLst>
                <a:ext uri="{FF2B5EF4-FFF2-40B4-BE49-F238E27FC236}">
                  <a16:creationId xmlns:a16="http://schemas.microsoft.com/office/drawing/2014/main" id="{28B33F63-DA95-4242-9393-F830AD1E2A06}"/>
                </a:ext>
              </a:extLst>
            </p:cNvPr>
            <p:cNvGrpSpPr/>
            <p:nvPr/>
          </p:nvGrpSpPr>
          <p:grpSpPr>
            <a:xfrm>
              <a:off x="10340271" y="5102129"/>
              <a:ext cx="743166" cy="532023"/>
              <a:chOff x="3456747" y="4357920"/>
              <a:chExt cx="716257" cy="660645"/>
            </a:xfrm>
          </p:grpSpPr>
          <p:sp>
            <p:nvSpPr>
              <p:cNvPr id="213" name="Rectangle 212">
                <a:extLst>
                  <a:ext uri="{FF2B5EF4-FFF2-40B4-BE49-F238E27FC236}">
                    <a16:creationId xmlns:a16="http://schemas.microsoft.com/office/drawing/2014/main" id="{CA644606-99CA-2B4D-A02F-6E782AB88A08}"/>
                  </a:ext>
                </a:extLst>
              </p:cNvPr>
              <p:cNvSpPr/>
              <p:nvPr/>
            </p:nvSpPr>
            <p:spPr>
              <a:xfrm>
                <a:off x="3456747"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B</a:t>
                </a:r>
                <a:endParaRPr lang="en-GB" sz="1050" dirty="0">
                  <a:solidFill>
                    <a:schemeClr val="tx1"/>
                  </a:solidFill>
                </a:endParaRPr>
              </a:p>
            </p:txBody>
          </p:sp>
          <p:sp>
            <p:nvSpPr>
              <p:cNvPr id="214" name="Rectangle 213">
                <a:extLst>
                  <a:ext uri="{FF2B5EF4-FFF2-40B4-BE49-F238E27FC236}">
                    <a16:creationId xmlns:a16="http://schemas.microsoft.com/office/drawing/2014/main" id="{7CBEA0A1-010D-E747-847F-6DEEE11D5617}"/>
                  </a:ext>
                </a:extLst>
              </p:cNvPr>
              <p:cNvSpPr/>
              <p:nvPr/>
            </p:nvSpPr>
            <p:spPr>
              <a:xfrm>
                <a:off x="3456747"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113" name="Group 112">
              <a:extLst>
                <a:ext uri="{FF2B5EF4-FFF2-40B4-BE49-F238E27FC236}">
                  <a16:creationId xmlns:a16="http://schemas.microsoft.com/office/drawing/2014/main" id="{2D18D07B-D344-1A4B-BE86-9B9F76D2DFB6}"/>
                </a:ext>
              </a:extLst>
            </p:cNvPr>
            <p:cNvGrpSpPr/>
            <p:nvPr/>
          </p:nvGrpSpPr>
          <p:grpSpPr>
            <a:xfrm>
              <a:off x="11250360" y="5102128"/>
              <a:ext cx="743166" cy="532023"/>
              <a:chOff x="5275912" y="4357920"/>
              <a:chExt cx="716257" cy="660645"/>
            </a:xfrm>
          </p:grpSpPr>
          <p:sp>
            <p:nvSpPr>
              <p:cNvPr id="211" name="Rectangle 210">
                <a:extLst>
                  <a:ext uri="{FF2B5EF4-FFF2-40B4-BE49-F238E27FC236}">
                    <a16:creationId xmlns:a16="http://schemas.microsoft.com/office/drawing/2014/main" id="{D06024E0-1674-914C-8A80-4B5E2F47690E}"/>
                  </a:ext>
                </a:extLst>
              </p:cNvPr>
              <p:cNvSpPr/>
              <p:nvPr/>
            </p:nvSpPr>
            <p:spPr>
              <a:xfrm>
                <a:off x="5275912"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m</a:t>
                </a:r>
                <a:endParaRPr lang="en-GB" sz="1050" dirty="0">
                  <a:solidFill>
                    <a:schemeClr val="tx1"/>
                  </a:solidFill>
                </a:endParaRPr>
              </a:p>
            </p:txBody>
          </p:sp>
          <p:sp>
            <p:nvSpPr>
              <p:cNvPr id="212" name="Rectangle 211">
                <a:extLst>
                  <a:ext uri="{FF2B5EF4-FFF2-40B4-BE49-F238E27FC236}">
                    <a16:creationId xmlns:a16="http://schemas.microsoft.com/office/drawing/2014/main" id="{71E91522-76A9-F443-A3D8-1BD74F5A7111}"/>
                  </a:ext>
                </a:extLst>
              </p:cNvPr>
              <p:cNvSpPr/>
              <p:nvPr/>
            </p:nvSpPr>
            <p:spPr>
              <a:xfrm>
                <a:off x="5275912"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114" name="Group 113">
              <a:extLst>
                <a:ext uri="{FF2B5EF4-FFF2-40B4-BE49-F238E27FC236}">
                  <a16:creationId xmlns:a16="http://schemas.microsoft.com/office/drawing/2014/main" id="{ABC07106-0DCF-0849-ADB1-AA18A008103D}"/>
                </a:ext>
              </a:extLst>
            </p:cNvPr>
            <p:cNvGrpSpPr/>
            <p:nvPr/>
          </p:nvGrpSpPr>
          <p:grpSpPr>
            <a:xfrm>
              <a:off x="254678" y="5052470"/>
              <a:ext cx="743166" cy="532023"/>
              <a:chOff x="6231799" y="4357920"/>
              <a:chExt cx="716257" cy="660645"/>
            </a:xfrm>
          </p:grpSpPr>
          <p:sp>
            <p:nvSpPr>
              <p:cNvPr id="209" name="Rectangle 208">
                <a:extLst>
                  <a:ext uri="{FF2B5EF4-FFF2-40B4-BE49-F238E27FC236}">
                    <a16:creationId xmlns:a16="http://schemas.microsoft.com/office/drawing/2014/main" id="{10D8C04A-4711-1A4B-91EF-8BEFF6ED13B5}"/>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210" name="Rectangle 209">
                <a:extLst>
                  <a:ext uri="{FF2B5EF4-FFF2-40B4-BE49-F238E27FC236}">
                    <a16:creationId xmlns:a16="http://schemas.microsoft.com/office/drawing/2014/main" id="{7CF2398B-173D-9044-BDD5-3796AB088DFD}"/>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115" name="Group 114">
              <a:extLst>
                <a:ext uri="{FF2B5EF4-FFF2-40B4-BE49-F238E27FC236}">
                  <a16:creationId xmlns:a16="http://schemas.microsoft.com/office/drawing/2014/main" id="{F97D348F-EE8E-DF4F-A48F-32A0F8CA43E1}"/>
                </a:ext>
              </a:extLst>
            </p:cNvPr>
            <p:cNvGrpSpPr/>
            <p:nvPr/>
          </p:nvGrpSpPr>
          <p:grpSpPr>
            <a:xfrm>
              <a:off x="1209316" y="5052470"/>
              <a:ext cx="743166" cy="532023"/>
              <a:chOff x="8050965" y="4357920"/>
              <a:chExt cx="716257" cy="660645"/>
            </a:xfrm>
          </p:grpSpPr>
          <p:sp>
            <p:nvSpPr>
              <p:cNvPr id="207" name="Rectangle 206">
                <a:extLst>
                  <a:ext uri="{FF2B5EF4-FFF2-40B4-BE49-F238E27FC236}">
                    <a16:creationId xmlns:a16="http://schemas.microsoft.com/office/drawing/2014/main" id="{4C82256A-B75D-A749-813F-807ECCDAF129}"/>
                  </a:ext>
                </a:extLst>
              </p:cNvPr>
              <p:cNvSpPr/>
              <p:nvPr/>
            </p:nvSpPr>
            <p:spPr>
              <a:xfrm>
                <a:off x="8050965"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s</a:t>
                </a:r>
                <a:endParaRPr lang="en-GB" sz="1050" dirty="0">
                  <a:solidFill>
                    <a:schemeClr val="tx1"/>
                  </a:solidFill>
                </a:endParaRPr>
              </a:p>
            </p:txBody>
          </p:sp>
          <p:sp>
            <p:nvSpPr>
              <p:cNvPr id="208" name="Rectangle 207">
                <a:extLst>
                  <a:ext uri="{FF2B5EF4-FFF2-40B4-BE49-F238E27FC236}">
                    <a16:creationId xmlns:a16="http://schemas.microsoft.com/office/drawing/2014/main" id="{944C5F32-FD93-0C42-8A11-65DE11EA7FB3}"/>
                  </a:ext>
                </a:extLst>
              </p:cNvPr>
              <p:cNvSpPr/>
              <p:nvPr/>
            </p:nvSpPr>
            <p:spPr>
              <a:xfrm>
                <a:off x="8050965"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116" name="Group 115">
              <a:extLst>
                <a:ext uri="{FF2B5EF4-FFF2-40B4-BE49-F238E27FC236}">
                  <a16:creationId xmlns:a16="http://schemas.microsoft.com/office/drawing/2014/main" id="{0B48B071-EEF1-2F42-8A05-50DB71ACAC24}"/>
                </a:ext>
              </a:extLst>
            </p:cNvPr>
            <p:cNvGrpSpPr/>
            <p:nvPr/>
          </p:nvGrpSpPr>
          <p:grpSpPr>
            <a:xfrm>
              <a:off x="8785411" y="6120109"/>
              <a:ext cx="788091" cy="480539"/>
              <a:chOff x="664432" y="6049467"/>
              <a:chExt cx="759555" cy="596714"/>
            </a:xfrm>
          </p:grpSpPr>
          <p:sp>
            <p:nvSpPr>
              <p:cNvPr id="205" name="Rectangle 204">
                <a:extLst>
                  <a:ext uri="{FF2B5EF4-FFF2-40B4-BE49-F238E27FC236}">
                    <a16:creationId xmlns:a16="http://schemas.microsoft.com/office/drawing/2014/main" id="{C631724D-E205-4E4D-A334-30570F0FC670}"/>
                  </a:ext>
                </a:extLst>
              </p:cNvPr>
              <p:cNvSpPr/>
              <p:nvPr/>
            </p:nvSpPr>
            <p:spPr>
              <a:xfrm>
                <a:off x="664432"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t</a:t>
                </a:r>
                <a:endParaRPr lang="en-GB" sz="1000" dirty="0">
                  <a:solidFill>
                    <a:schemeClr val="tx1"/>
                  </a:solidFill>
                </a:endParaRPr>
              </a:p>
            </p:txBody>
          </p:sp>
          <p:sp>
            <p:nvSpPr>
              <p:cNvPr id="206" name="Rectangle 205">
                <a:extLst>
                  <a:ext uri="{FF2B5EF4-FFF2-40B4-BE49-F238E27FC236}">
                    <a16:creationId xmlns:a16="http://schemas.microsoft.com/office/drawing/2014/main" id="{279CB989-7DC1-724A-85AE-8684BC95DBF6}"/>
                  </a:ext>
                </a:extLst>
              </p:cNvPr>
              <p:cNvSpPr/>
              <p:nvPr/>
            </p:nvSpPr>
            <p:spPr>
              <a:xfrm>
                <a:off x="664432"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17" name="Group 116">
              <a:extLst>
                <a:ext uri="{FF2B5EF4-FFF2-40B4-BE49-F238E27FC236}">
                  <a16:creationId xmlns:a16="http://schemas.microsoft.com/office/drawing/2014/main" id="{6C9530EB-FFDD-574D-BEF4-9D5C07013AE4}"/>
                </a:ext>
              </a:extLst>
            </p:cNvPr>
            <p:cNvGrpSpPr/>
            <p:nvPr/>
          </p:nvGrpSpPr>
          <p:grpSpPr>
            <a:xfrm>
              <a:off x="9727948" y="6120109"/>
              <a:ext cx="788091" cy="480539"/>
              <a:chOff x="2593564" y="6049467"/>
              <a:chExt cx="759555" cy="596714"/>
            </a:xfrm>
          </p:grpSpPr>
          <p:sp>
            <p:nvSpPr>
              <p:cNvPr id="203" name="Rectangle 202">
                <a:extLst>
                  <a:ext uri="{FF2B5EF4-FFF2-40B4-BE49-F238E27FC236}">
                    <a16:creationId xmlns:a16="http://schemas.microsoft.com/office/drawing/2014/main" id="{C2399C97-B195-B242-AC34-8FF24B2EB98E}"/>
                  </a:ext>
                </a:extLst>
              </p:cNvPr>
              <p:cNvSpPr/>
              <p:nvPr/>
            </p:nvSpPr>
            <p:spPr>
              <a:xfrm>
                <a:off x="2593564"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a:t>
                </a:r>
                <a:endParaRPr lang="en-GB" sz="1000" dirty="0">
                  <a:solidFill>
                    <a:schemeClr val="tx1"/>
                  </a:solidFill>
                </a:endParaRPr>
              </a:p>
            </p:txBody>
          </p:sp>
          <p:sp>
            <p:nvSpPr>
              <p:cNvPr id="204" name="Rectangle 203">
                <a:extLst>
                  <a:ext uri="{FF2B5EF4-FFF2-40B4-BE49-F238E27FC236}">
                    <a16:creationId xmlns:a16="http://schemas.microsoft.com/office/drawing/2014/main" id="{605A869D-1BE3-C443-921C-036D36A4DB95}"/>
                  </a:ext>
                </a:extLst>
              </p:cNvPr>
              <p:cNvSpPr/>
              <p:nvPr/>
            </p:nvSpPr>
            <p:spPr>
              <a:xfrm>
                <a:off x="2593564"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18" name="Group 117">
              <a:extLst>
                <a:ext uri="{FF2B5EF4-FFF2-40B4-BE49-F238E27FC236}">
                  <a16:creationId xmlns:a16="http://schemas.microsoft.com/office/drawing/2014/main" id="{0BEDAA71-2960-3341-8CCB-96333928AC87}"/>
                </a:ext>
              </a:extLst>
            </p:cNvPr>
            <p:cNvGrpSpPr/>
            <p:nvPr/>
          </p:nvGrpSpPr>
          <p:grpSpPr>
            <a:xfrm>
              <a:off x="1576663" y="6102984"/>
              <a:ext cx="788091" cy="480538"/>
              <a:chOff x="9219775" y="6046465"/>
              <a:chExt cx="759555" cy="596713"/>
            </a:xfrm>
          </p:grpSpPr>
          <p:sp>
            <p:nvSpPr>
              <p:cNvPr id="201" name="Rectangle 200">
                <a:extLst>
                  <a:ext uri="{FF2B5EF4-FFF2-40B4-BE49-F238E27FC236}">
                    <a16:creationId xmlns:a16="http://schemas.microsoft.com/office/drawing/2014/main" id="{EEDA8EE6-1887-694E-AADB-67DAFA673044}"/>
                  </a:ext>
                </a:extLst>
              </p:cNvPr>
              <p:cNvSpPr/>
              <p:nvPr/>
            </p:nvSpPr>
            <p:spPr>
              <a:xfrm>
                <a:off x="9219775"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W</a:t>
                </a:r>
                <a:endParaRPr lang="en-GB" sz="1000" dirty="0">
                  <a:solidFill>
                    <a:schemeClr val="tx1"/>
                  </a:solidFill>
                </a:endParaRPr>
              </a:p>
            </p:txBody>
          </p:sp>
          <p:sp>
            <p:nvSpPr>
              <p:cNvPr id="202" name="Rectangle 201">
                <a:extLst>
                  <a:ext uri="{FF2B5EF4-FFF2-40B4-BE49-F238E27FC236}">
                    <a16:creationId xmlns:a16="http://schemas.microsoft.com/office/drawing/2014/main" id="{9DCBB9C1-C440-654E-BDBF-E0AE3567C254}"/>
                  </a:ext>
                </a:extLst>
              </p:cNvPr>
              <p:cNvSpPr/>
              <p:nvPr/>
            </p:nvSpPr>
            <p:spPr>
              <a:xfrm>
                <a:off x="9219775"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19" name="Group 118">
              <a:extLst>
                <a:ext uri="{FF2B5EF4-FFF2-40B4-BE49-F238E27FC236}">
                  <a16:creationId xmlns:a16="http://schemas.microsoft.com/office/drawing/2014/main" id="{FE73DD0C-CD7B-AF4B-9503-29AD4E214F8A}"/>
                </a:ext>
              </a:extLst>
            </p:cNvPr>
            <p:cNvGrpSpPr/>
            <p:nvPr/>
          </p:nvGrpSpPr>
          <p:grpSpPr>
            <a:xfrm>
              <a:off x="2811210" y="6102984"/>
              <a:ext cx="788091" cy="480538"/>
              <a:chOff x="11148907" y="6046465"/>
              <a:chExt cx="759555" cy="596713"/>
            </a:xfrm>
          </p:grpSpPr>
          <p:sp>
            <p:nvSpPr>
              <p:cNvPr id="199" name="Rectangle 198">
                <a:extLst>
                  <a:ext uri="{FF2B5EF4-FFF2-40B4-BE49-F238E27FC236}">
                    <a16:creationId xmlns:a16="http://schemas.microsoft.com/office/drawing/2014/main" id="{2D17A225-5962-464A-86B6-4E7C6A1EB80A}"/>
                  </a:ext>
                </a:extLst>
              </p:cNvPr>
              <p:cNvSpPr/>
              <p:nvPr/>
            </p:nvSpPr>
            <p:spPr>
              <a:xfrm>
                <a:off x="111489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y</a:t>
                </a:r>
                <a:endParaRPr lang="en-GB" sz="1000" dirty="0">
                  <a:solidFill>
                    <a:schemeClr val="tx1"/>
                  </a:solidFill>
                </a:endParaRPr>
              </a:p>
            </p:txBody>
          </p:sp>
          <p:sp>
            <p:nvSpPr>
              <p:cNvPr id="200" name="Rectangle 199">
                <a:extLst>
                  <a:ext uri="{FF2B5EF4-FFF2-40B4-BE49-F238E27FC236}">
                    <a16:creationId xmlns:a16="http://schemas.microsoft.com/office/drawing/2014/main" id="{B32D0708-6342-E741-9226-3026A00FDF4E}"/>
                  </a:ext>
                </a:extLst>
              </p:cNvPr>
              <p:cNvSpPr/>
              <p:nvPr/>
            </p:nvSpPr>
            <p:spPr>
              <a:xfrm>
                <a:off x="111489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0" name="Group 119">
              <a:extLst>
                <a:ext uri="{FF2B5EF4-FFF2-40B4-BE49-F238E27FC236}">
                  <a16:creationId xmlns:a16="http://schemas.microsoft.com/office/drawing/2014/main" id="{AF36950A-6361-614A-8FD7-8848D4AA0E71}"/>
                </a:ext>
              </a:extLst>
            </p:cNvPr>
            <p:cNvGrpSpPr/>
            <p:nvPr/>
          </p:nvGrpSpPr>
          <p:grpSpPr>
            <a:xfrm>
              <a:off x="4076485" y="6102984"/>
              <a:ext cx="788091" cy="480538"/>
              <a:chOff x="8319440" y="6046465"/>
              <a:chExt cx="759555" cy="596713"/>
            </a:xfrm>
          </p:grpSpPr>
          <p:sp>
            <p:nvSpPr>
              <p:cNvPr id="197" name="Rectangle 196">
                <a:extLst>
                  <a:ext uri="{FF2B5EF4-FFF2-40B4-BE49-F238E27FC236}">
                    <a16:creationId xmlns:a16="http://schemas.microsoft.com/office/drawing/2014/main" id="{C22056C1-245E-0146-821C-5DEED45D520E}"/>
                  </a:ext>
                </a:extLst>
              </p:cNvPr>
              <p:cNvSpPr/>
              <p:nvPr/>
            </p:nvSpPr>
            <p:spPr>
              <a:xfrm>
                <a:off x="8319440"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u</a:t>
                </a:r>
                <a:endParaRPr lang="en-GB" sz="1000" dirty="0">
                  <a:solidFill>
                    <a:schemeClr val="tx1"/>
                  </a:solidFill>
                </a:endParaRPr>
              </a:p>
            </p:txBody>
          </p:sp>
          <p:sp>
            <p:nvSpPr>
              <p:cNvPr id="198" name="Rectangle 197">
                <a:extLst>
                  <a:ext uri="{FF2B5EF4-FFF2-40B4-BE49-F238E27FC236}">
                    <a16:creationId xmlns:a16="http://schemas.microsoft.com/office/drawing/2014/main" id="{5718258A-3DE5-9347-8777-1F32AFE36345}"/>
                  </a:ext>
                </a:extLst>
              </p:cNvPr>
              <p:cNvSpPr/>
              <p:nvPr/>
            </p:nvSpPr>
            <p:spPr>
              <a:xfrm>
                <a:off x="8319440"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1" name="Group 120">
              <a:extLst>
                <a:ext uri="{FF2B5EF4-FFF2-40B4-BE49-F238E27FC236}">
                  <a16:creationId xmlns:a16="http://schemas.microsoft.com/office/drawing/2014/main" id="{DC732BBB-E01D-DE44-96EA-7060FD99A440}"/>
                </a:ext>
              </a:extLst>
            </p:cNvPr>
            <p:cNvGrpSpPr/>
            <p:nvPr/>
          </p:nvGrpSpPr>
          <p:grpSpPr>
            <a:xfrm>
              <a:off x="5183827" y="6109578"/>
              <a:ext cx="788091" cy="480538"/>
              <a:chOff x="6390307" y="6046465"/>
              <a:chExt cx="759555" cy="596713"/>
            </a:xfrm>
          </p:grpSpPr>
          <p:sp>
            <p:nvSpPr>
              <p:cNvPr id="195" name="Rectangle 194">
                <a:extLst>
                  <a:ext uri="{FF2B5EF4-FFF2-40B4-BE49-F238E27FC236}">
                    <a16:creationId xmlns:a16="http://schemas.microsoft.com/office/drawing/2014/main" id="{9AA2D629-B4FE-BD49-8148-9DDD8F8D5CF5}"/>
                  </a:ext>
                </a:extLst>
              </p:cNvPr>
              <p:cNvSpPr/>
              <p:nvPr/>
            </p:nvSpPr>
            <p:spPr>
              <a:xfrm>
                <a:off x="63903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c</a:t>
                </a:r>
                <a:endParaRPr lang="en-GB" sz="1000" dirty="0">
                  <a:solidFill>
                    <a:schemeClr val="tx1"/>
                  </a:solidFill>
                </a:endParaRPr>
              </a:p>
            </p:txBody>
          </p:sp>
          <p:sp>
            <p:nvSpPr>
              <p:cNvPr id="196" name="Rectangle 195">
                <a:extLst>
                  <a:ext uri="{FF2B5EF4-FFF2-40B4-BE49-F238E27FC236}">
                    <a16:creationId xmlns:a16="http://schemas.microsoft.com/office/drawing/2014/main" id="{87D66679-7730-2E40-BC7B-72AB13D8A361}"/>
                  </a:ext>
                </a:extLst>
              </p:cNvPr>
              <p:cNvSpPr/>
              <p:nvPr/>
            </p:nvSpPr>
            <p:spPr>
              <a:xfrm>
                <a:off x="63903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2" name="Group 121">
              <a:extLst>
                <a:ext uri="{FF2B5EF4-FFF2-40B4-BE49-F238E27FC236}">
                  <a16:creationId xmlns:a16="http://schemas.microsoft.com/office/drawing/2014/main" id="{89C0EBF5-521A-3D4B-8397-E4290CECEF58}"/>
                </a:ext>
              </a:extLst>
            </p:cNvPr>
            <p:cNvGrpSpPr/>
            <p:nvPr/>
          </p:nvGrpSpPr>
          <p:grpSpPr>
            <a:xfrm>
              <a:off x="6392728" y="6120109"/>
              <a:ext cx="788091" cy="480538"/>
              <a:chOff x="3447504" y="6046465"/>
              <a:chExt cx="759555" cy="596713"/>
            </a:xfrm>
          </p:grpSpPr>
          <p:sp>
            <p:nvSpPr>
              <p:cNvPr id="193" name="Rectangle 192">
                <a:extLst>
                  <a:ext uri="{FF2B5EF4-FFF2-40B4-BE49-F238E27FC236}">
                    <a16:creationId xmlns:a16="http://schemas.microsoft.com/office/drawing/2014/main" id="{8C208812-D931-1145-8D84-134A192A46FF}"/>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194" name="Rectangle 193">
                <a:extLst>
                  <a:ext uri="{FF2B5EF4-FFF2-40B4-BE49-F238E27FC236}">
                    <a16:creationId xmlns:a16="http://schemas.microsoft.com/office/drawing/2014/main" id="{440198D6-81F5-2E46-BE67-4DC17D021E9B}"/>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3" name="Group 122">
              <a:extLst>
                <a:ext uri="{FF2B5EF4-FFF2-40B4-BE49-F238E27FC236}">
                  <a16:creationId xmlns:a16="http://schemas.microsoft.com/office/drawing/2014/main" id="{CD6A91C6-9F78-2A4C-8DB7-E89078ADF03B}"/>
                </a:ext>
              </a:extLst>
            </p:cNvPr>
            <p:cNvGrpSpPr/>
            <p:nvPr/>
          </p:nvGrpSpPr>
          <p:grpSpPr>
            <a:xfrm>
              <a:off x="7578913" y="6120109"/>
              <a:ext cx="788091" cy="480538"/>
              <a:chOff x="5376636" y="6046465"/>
              <a:chExt cx="759555" cy="596713"/>
            </a:xfrm>
          </p:grpSpPr>
          <p:sp>
            <p:nvSpPr>
              <p:cNvPr id="191" name="Rectangle 190">
                <a:extLst>
                  <a:ext uri="{FF2B5EF4-FFF2-40B4-BE49-F238E27FC236}">
                    <a16:creationId xmlns:a16="http://schemas.microsoft.com/office/drawing/2014/main" id="{A77EFB1A-36EA-7F4F-BC77-A3598AB1BCC9}"/>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192" name="Rectangle 191">
                <a:extLst>
                  <a:ext uri="{FF2B5EF4-FFF2-40B4-BE49-F238E27FC236}">
                    <a16:creationId xmlns:a16="http://schemas.microsoft.com/office/drawing/2014/main" id="{FA621FC5-72CB-E34C-B027-1E89EF2C4F84}"/>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4" name="Group 123">
              <a:extLst>
                <a:ext uri="{FF2B5EF4-FFF2-40B4-BE49-F238E27FC236}">
                  <a16:creationId xmlns:a16="http://schemas.microsoft.com/office/drawing/2014/main" id="{AF643F7D-8EB0-3D48-86AF-0CF483439605}"/>
                </a:ext>
              </a:extLst>
            </p:cNvPr>
            <p:cNvGrpSpPr/>
            <p:nvPr/>
          </p:nvGrpSpPr>
          <p:grpSpPr>
            <a:xfrm>
              <a:off x="6413043" y="6109578"/>
              <a:ext cx="788091" cy="480538"/>
              <a:chOff x="3447504" y="6046465"/>
              <a:chExt cx="759555" cy="596713"/>
            </a:xfrm>
          </p:grpSpPr>
          <p:sp>
            <p:nvSpPr>
              <p:cNvPr id="189" name="Rectangle 188">
                <a:extLst>
                  <a:ext uri="{FF2B5EF4-FFF2-40B4-BE49-F238E27FC236}">
                    <a16:creationId xmlns:a16="http://schemas.microsoft.com/office/drawing/2014/main" id="{62D55F57-0141-1042-81CA-4B2C18899792}"/>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190" name="Rectangle 189">
                <a:extLst>
                  <a:ext uri="{FF2B5EF4-FFF2-40B4-BE49-F238E27FC236}">
                    <a16:creationId xmlns:a16="http://schemas.microsoft.com/office/drawing/2014/main" id="{1D08FE91-5E30-7B4E-BD7F-5D88B2FDF9F8}"/>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5" name="Group 124">
              <a:extLst>
                <a:ext uri="{FF2B5EF4-FFF2-40B4-BE49-F238E27FC236}">
                  <a16:creationId xmlns:a16="http://schemas.microsoft.com/office/drawing/2014/main" id="{BE7E9547-0B46-3045-BE0A-A80ABD7292B3}"/>
                </a:ext>
              </a:extLst>
            </p:cNvPr>
            <p:cNvGrpSpPr/>
            <p:nvPr/>
          </p:nvGrpSpPr>
          <p:grpSpPr>
            <a:xfrm>
              <a:off x="7599227" y="6109578"/>
              <a:ext cx="788091" cy="480538"/>
              <a:chOff x="5376636" y="6046465"/>
              <a:chExt cx="759555" cy="596713"/>
            </a:xfrm>
          </p:grpSpPr>
          <p:sp>
            <p:nvSpPr>
              <p:cNvPr id="187" name="Rectangle 186">
                <a:extLst>
                  <a:ext uri="{FF2B5EF4-FFF2-40B4-BE49-F238E27FC236}">
                    <a16:creationId xmlns:a16="http://schemas.microsoft.com/office/drawing/2014/main" id="{A19E4E71-08E5-1E41-8225-530F35C9DDC1}"/>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188" name="Rectangle 187">
                <a:extLst>
                  <a:ext uri="{FF2B5EF4-FFF2-40B4-BE49-F238E27FC236}">
                    <a16:creationId xmlns:a16="http://schemas.microsoft.com/office/drawing/2014/main" id="{9C811B6C-4439-1C43-A5B0-76D166A63CE2}"/>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126" name="Group 125">
              <a:extLst>
                <a:ext uri="{FF2B5EF4-FFF2-40B4-BE49-F238E27FC236}">
                  <a16:creationId xmlns:a16="http://schemas.microsoft.com/office/drawing/2014/main" id="{00482F55-3874-3C4A-8B8D-48ABD0A49302}"/>
                </a:ext>
              </a:extLst>
            </p:cNvPr>
            <p:cNvGrpSpPr/>
            <p:nvPr/>
          </p:nvGrpSpPr>
          <p:grpSpPr>
            <a:xfrm>
              <a:off x="4914466" y="3462124"/>
              <a:ext cx="743166" cy="532022"/>
              <a:chOff x="5040548" y="1189925"/>
              <a:chExt cx="716257" cy="660644"/>
            </a:xfrm>
          </p:grpSpPr>
          <p:sp>
            <p:nvSpPr>
              <p:cNvPr id="185" name="Rectangle 184">
                <a:extLst>
                  <a:ext uri="{FF2B5EF4-FFF2-40B4-BE49-F238E27FC236}">
                    <a16:creationId xmlns:a16="http://schemas.microsoft.com/office/drawing/2014/main" id="{11001071-8907-3044-B5E5-0FC37C814B43}"/>
                  </a:ext>
                </a:extLst>
              </p:cNvPr>
              <p:cNvSpPr/>
              <p:nvPr/>
            </p:nvSpPr>
            <p:spPr>
              <a:xfrm>
                <a:off x="5040548"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a</a:t>
                </a:r>
                <a:endParaRPr lang="en-GB" sz="1050" dirty="0">
                  <a:solidFill>
                    <a:schemeClr val="tx1"/>
                  </a:solidFill>
                </a:endParaRPr>
              </a:p>
            </p:txBody>
          </p:sp>
          <p:sp>
            <p:nvSpPr>
              <p:cNvPr id="186" name="Rectangle 185">
                <a:extLst>
                  <a:ext uri="{FF2B5EF4-FFF2-40B4-BE49-F238E27FC236}">
                    <a16:creationId xmlns:a16="http://schemas.microsoft.com/office/drawing/2014/main" id="{7C65CD2B-3DB9-5948-8315-E8017246B55F}"/>
                  </a:ext>
                </a:extLst>
              </p:cNvPr>
              <p:cNvSpPr/>
              <p:nvPr/>
            </p:nvSpPr>
            <p:spPr>
              <a:xfrm>
                <a:off x="5040548"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grpSp>
          <p:nvGrpSpPr>
            <p:cNvPr id="127" name="Group 126">
              <a:extLst>
                <a:ext uri="{FF2B5EF4-FFF2-40B4-BE49-F238E27FC236}">
                  <a16:creationId xmlns:a16="http://schemas.microsoft.com/office/drawing/2014/main" id="{27860A88-CDD0-5F4F-B1EB-11956C18214B}"/>
                </a:ext>
              </a:extLst>
            </p:cNvPr>
            <p:cNvGrpSpPr/>
            <p:nvPr/>
          </p:nvGrpSpPr>
          <p:grpSpPr>
            <a:xfrm>
              <a:off x="5889179" y="3462124"/>
              <a:ext cx="743166" cy="532022"/>
              <a:chOff x="6859714" y="1189925"/>
              <a:chExt cx="716257" cy="660644"/>
            </a:xfrm>
          </p:grpSpPr>
          <p:sp>
            <p:nvSpPr>
              <p:cNvPr id="183" name="Rectangle 182">
                <a:extLst>
                  <a:ext uri="{FF2B5EF4-FFF2-40B4-BE49-F238E27FC236}">
                    <a16:creationId xmlns:a16="http://schemas.microsoft.com/office/drawing/2014/main" id="{8BEBDA55-6F82-DA46-AEA6-354AEE031133}"/>
                  </a:ext>
                </a:extLst>
              </p:cNvPr>
              <p:cNvSpPr/>
              <p:nvPr/>
            </p:nvSpPr>
            <p:spPr>
              <a:xfrm>
                <a:off x="6859714"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SPACE</a:t>
                </a:r>
                <a:endParaRPr lang="en-GB" sz="1050" dirty="0">
                  <a:solidFill>
                    <a:schemeClr val="tx1"/>
                  </a:solidFill>
                </a:endParaRPr>
              </a:p>
            </p:txBody>
          </p:sp>
          <p:sp>
            <p:nvSpPr>
              <p:cNvPr id="184" name="Rectangle 183">
                <a:extLst>
                  <a:ext uri="{FF2B5EF4-FFF2-40B4-BE49-F238E27FC236}">
                    <a16:creationId xmlns:a16="http://schemas.microsoft.com/office/drawing/2014/main" id="{50F99880-1822-4D46-BB5A-AC8D23076582}"/>
                  </a:ext>
                </a:extLst>
              </p:cNvPr>
              <p:cNvSpPr/>
              <p:nvPr/>
            </p:nvSpPr>
            <p:spPr>
              <a:xfrm>
                <a:off x="6859714"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sp>
          <p:nvSpPr>
            <p:cNvPr id="128" name="Rectangle 127">
              <a:extLst>
                <a:ext uri="{FF2B5EF4-FFF2-40B4-BE49-F238E27FC236}">
                  <a16:creationId xmlns:a16="http://schemas.microsoft.com/office/drawing/2014/main" id="{D6C05F5E-2045-4446-961D-5EEA3654B6CE}"/>
                </a:ext>
              </a:extLst>
            </p:cNvPr>
            <p:cNvSpPr/>
            <p:nvPr/>
          </p:nvSpPr>
          <p:spPr>
            <a:xfrm>
              <a:off x="5541543" y="240380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10</a:t>
              </a:r>
              <a:endParaRPr lang="en-GB" sz="1050" dirty="0">
                <a:solidFill>
                  <a:schemeClr val="tx1"/>
                </a:solidFill>
              </a:endParaRPr>
            </a:p>
          </p:txBody>
        </p:sp>
        <p:grpSp>
          <p:nvGrpSpPr>
            <p:cNvPr id="129" name="Group 128">
              <a:extLst>
                <a:ext uri="{FF2B5EF4-FFF2-40B4-BE49-F238E27FC236}">
                  <a16:creationId xmlns:a16="http://schemas.microsoft.com/office/drawing/2014/main" id="{8364CF91-0479-F640-AA0D-445EC51F187E}"/>
                </a:ext>
              </a:extLst>
            </p:cNvPr>
            <p:cNvGrpSpPr/>
            <p:nvPr/>
          </p:nvGrpSpPr>
          <p:grpSpPr>
            <a:xfrm>
              <a:off x="257514" y="5052469"/>
              <a:ext cx="743166" cy="532023"/>
              <a:chOff x="6231799" y="4357920"/>
              <a:chExt cx="716257" cy="660645"/>
            </a:xfrm>
          </p:grpSpPr>
          <p:sp>
            <p:nvSpPr>
              <p:cNvPr id="181" name="Rectangle 180">
                <a:extLst>
                  <a:ext uri="{FF2B5EF4-FFF2-40B4-BE49-F238E27FC236}">
                    <a16:creationId xmlns:a16="http://schemas.microsoft.com/office/drawing/2014/main" id="{837D1DEA-FDB8-DF4C-8705-B537C14B69FC}"/>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182" name="Rectangle 181">
                <a:extLst>
                  <a:ext uri="{FF2B5EF4-FFF2-40B4-BE49-F238E27FC236}">
                    <a16:creationId xmlns:a16="http://schemas.microsoft.com/office/drawing/2014/main" id="{6F3D7583-D574-B648-B87C-87B629D05DEC}"/>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sp>
          <p:nvSpPr>
            <p:cNvPr id="130" name="Rectangle 129">
              <a:extLst>
                <a:ext uri="{FF2B5EF4-FFF2-40B4-BE49-F238E27FC236}">
                  <a16:creationId xmlns:a16="http://schemas.microsoft.com/office/drawing/2014/main" id="{5C7C96D0-4236-9C45-BFA2-95A48963930B}"/>
                </a:ext>
              </a:extLst>
            </p:cNvPr>
            <p:cNvSpPr/>
            <p:nvPr/>
          </p:nvSpPr>
          <p:spPr>
            <a:xfrm>
              <a:off x="2341025"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131" name="Rectangle 130">
              <a:extLst>
                <a:ext uri="{FF2B5EF4-FFF2-40B4-BE49-F238E27FC236}">
                  <a16:creationId xmlns:a16="http://schemas.microsoft.com/office/drawing/2014/main" id="{3064C4E8-8796-1045-8B0D-C2BC5C4C34B2}"/>
                </a:ext>
              </a:extLst>
            </p:cNvPr>
            <p:cNvSpPr/>
            <p:nvPr/>
          </p:nvSpPr>
          <p:spPr>
            <a:xfrm>
              <a:off x="4663580"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132" name="Rectangle 131">
              <a:extLst>
                <a:ext uri="{FF2B5EF4-FFF2-40B4-BE49-F238E27FC236}">
                  <a16:creationId xmlns:a16="http://schemas.microsoft.com/office/drawing/2014/main" id="{E9FB1E17-AF82-4D47-AC12-B79596F12BFD}"/>
                </a:ext>
              </a:extLst>
            </p:cNvPr>
            <p:cNvSpPr/>
            <p:nvPr/>
          </p:nvSpPr>
          <p:spPr>
            <a:xfrm>
              <a:off x="7028107" y="505532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133" name="Rectangle 132">
              <a:extLst>
                <a:ext uri="{FF2B5EF4-FFF2-40B4-BE49-F238E27FC236}">
                  <a16:creationId xmlns:a16="http://schemas.microsoft.com/office/drawing/2014/main" id="{AEAC79A5-B811-584B-81BC-04AEAD5B3251}"/>
                </a:ext>
              </a:extLst>
            </p:cNvPr>
            <p:cNvSpPr/>
            <p:nvPr/>
          </p:nvSpPr>
          <p:spPr>
            <a:xfrm>
              <a:off x="9360897" y="506959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134" name="Rectangle 133">
              <a:extLst>
                <a:ext uri="{FF2B5EF4-FFF2-40B4-BE49-F238E27FC236}">
                  <a16:creationId xmlns:a16="http://schemas.microsoft.com/office/drawing/2014/main" id="{3C2EC4DB-D257-C84E-88C7-E98441C10343}"/>
                </a:ext>
              </a:extLst>
            </p:cNvPr>
            <p:cNvSpPr/>
            <p:nvPr/>
          </p:nvSpPr>
          <p:spPr>
            <a:xfrm>
              <a:off x="908783" y="388540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135" name="Group 134">
              <a:extLst>
                <a:ext uri="{FF2B5EF4-FFF2-40B4-BE49-F238E27FC236}">
                  <a16:creationId xmlns:a16="http://schemas.microsoft.com/office/drawing/2014/main" id="{3A255BB2-FC19-3244-A766-1E6AD2A752CA}"/>
                </a:ext>
              </a:extLst>
            </p:cNvPr>
            <p:cNvGrpSpPr/>
            <p:nvPr/>
          </p:nvGrpSpPr>
          <p:grpSpPr>
            <a:xfrm>
              <a:off x="5971" y="4254435"/>
              <a:ext cx="743166" cy="532022"/>
              <a:chOff x="6813639" y="2674940"/>
              <a:chExt cx="716257" cy="660644"/>
            </a:xfrm>
          </p:grpSpPr>
          <p:sp>
            <p:nvSpPr>
              <p:cNvPr id="179" name="Rectangle 178">
                <a:extLst>
                  <a:ext uri="{FF2B5EF4-FFF2-40B4-BE49-F238E27FC236}">
                    <a16:creationId xmlns:a16="http://schemas.microsoft.com/office/drawing/2014/main" id="{4631113B-9B67-F14A-B4F7-9BA4F456868E}"/>
                  </a:ext>
                </a:extLst>
              </p:cNvPr>
              <p:cNvSpPr/>
              <p:nvPr/>
            </p:nvSpPr>
            <p:spPr>
              <a:xfrm>
                <a:off x="6813639"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n</a:t>
                </a:r>
                <a:endParaRPr lang="en-GB" sz="1050" dirty="0">
                  <a:solidFill>
                    <a:schemeClr val="tx1"/>
                  </a:solidFill>
                </a:endParaRPr>
              </a:p>
            </p:txBody>
          </p:sp>
          <p:sp>
            <p:nvSpPr>
              <p:cNvPr id="180" name="Rectangle 179">
                <a:extLst>
                  <a:ext uri="{FF2B5EF4-FFF2-40B4-BE49-F238E27FC236}">
                    <a16:creationId xmlns:a16="http://schemas.microsoft.com/office/drawing/2014/main" id="{FC29DC9C-448C-C043-AE1A-60A3AD764F43}"/>
                  </a:ext>
                </a:extLst>
              </p:cNvPr>
              <p:cNvSpPr/>
              <p:nvPr/>
            </p:nvSpPr>
            <p:spPr>
              <a:xfrm>
                <a:off x="6813639"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3</a:t>
                </a:r>
              </a:p>
            </p:txBody>
          </p:sp>
        </p:grpSp>
        <p:sp>
          <p:nvSpPr>
            <p:cNvPr id="136" name="Rectangle 135">
              <a:extLst>
                <a:ext uri="{FF2B5EF4-FFF2-40B4-BE49-F238E27FC236}">
                  <a16:creationId xmlns:a16="http://schemas.microsoft.com/office/drawing/2014/main" id="{3C77E92A-628D-DD4D-8761-3C11DC24CDFB}"/>
                </a:ext>
              </a:extLst>
            </p:cNvPr>
            <p:cNvSpPr/>
            <p:nvPr/>
          </p:nvSpPr>
          <p:spPr>
            <a:xfrm>
              <a:off x="10949827" y="3885399"/>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137" name="Group 136">
              <a:extLst>
                <a:ext uri="{FF2B5EF4-FFF2-40B4-BE49-F238E27FC236}">
                  <a16:creationId xmlns:a16="http://schemas.microsoft.com/office/drawing/2014/main" id="{5E9CF76E-6898-0741-A34E-461AC39BDA1C}"/>
                </a:ext>
              </a:extLst>
            </p:cNvPr>
            <p:cNvGrpSpPr/>
            <p:nvPr/>
          </p:nvGrpSpPr>
          <p:grpSpPr>
            <a:xfrm>
              <a:off x="9511135" y="3841544"/>
              <a:ext cx="743166" cy="532022"/>
              <a:chOff x="4994473" y="2674940"/>
              <a:chExt cx="716257" cy="660644"/>
            </a:xfrm>
          </p:grpSpPr>
          <p:sp>
            <p:nvSpPr>
              <p:cNvPr id="177" name="Rectangle 176">
                <a:extLst>
                  <a:ext uri="{FF2B5EF4-FFF2-40B4-BE49-F238E27FC236}">
                    <a16:creationId xmlns:a16="http://schemas.microsoft.com/office/drawing/2014/main" id="{CEF5255A-40DE-CA41-B9E7-8DA608D820EC}"/>
                  </a:ext>
                </a:extLst>
              </p:cNvPr>
              <p:cNvSpPr/>
              <p:nvPr/>
            </p:nvSpPr>
            <p:spPr>
              <a:xfrm>
                <a:off x="4994473"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e</a:t>
                </a:r>
                <a:endParaRPr lang="en-GB" sz="1050" dirty="0">
                  <a:solidFill>
                    <a:schemeClr val="tx1"/>
                  </a:solidFill>
                </a:endParaRPr>
              </a:p>
            </p:txBody>
          </p:sp>
          <p:sp>
            <p:nvSpPr>
              <p:cNvPr id="178" name="Rectangle 177">
                <a:extLst>
                  <a:ext uri="{FF2B5EF4-FFF2-40B4-BE49-F238E27FC236}">
                    <a16:creationId xmlns:a16="http://schemas.microsoft.com/office/drawing/2014/main" id="{9BCE13A7-D662-1B48-AAB8-7A894F2B8AC1}"/>
                  </a:ext>
                </a:extLst>
              </p:cNvPr>
              <p:cNvSpPr/>
              <p:nvPr/>
            </p:nvSpPr>
            <p:spPr>
              <a:xfrm>
                <a:off x="4994473"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4</a:t>
                </a:r>
              </a:p>
            </p:txBody>
          </p:sp>
        </p:grpSp>
        <p:sp>
          <p:nvSpPr>
            <p:cNvPr id="138" name="Rectangle 137">
              <a:extLst>
                <a:ext uri="{FF2B5EF4-FFF2-40B4-BE49-F238E27FC236}">
                  <a16:creationId xmlns:a16="http://schemas.microsoft.com/office/drawing/2014/main" id="{DCE495C8-212C-5943-8265-2DC7A8ACACC8}"/>
                </a:ext>
              </a:extLst>
            </p:cNvPr>
            <p:cNvSpPr/>
            <p:nvPr/>
          </p:nvSpPr>
          <p:spPr>
            <a:xfrm>
              <a:off x="919206"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7</a:t>
              </a:r>
              <a:endParaRPr lang="en-GB" sz="1050" dirty="0">
                <a:solidFill>
                  <a:schemeClr val="tx1"/>
                </a:solidFill>
              </a:endParaRPr>
            </a:p>
          </p:txBody>
        </p:sp>
        <p:sp>
          <p:nvSpPr>
            <p:cNvPr id="139" name="Rectangle 138">
              <a:extLst>
                <a:ext uri="{FF2B5EF4-FFF2-40B4-BE49-F238E27FC236}">
                  <a16:creationId xmlns:a16="http://schemas.microsoft.com/office/drawing/2014/main" id="{530DB748-3A3D-3E4D-9F8D-EB0E731C1F27}"/>
                </a:ext>
              </a:extLst>
            </p:cNvPr>
            <p:cNvSpPr/>
            <p:nvPr/>
          </p:nvSpPr>
          <p:spPr>
            <a:xfrm>
              <a:off x="3251244" y="392250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140" name="Rectangle 139">
              <a:extLst>
                <a:ext uri="{FF2B5EF4-FFF2-40B4-BE49-F238E27FC236}">
                  <a16:creationId xmlns:a16="http://schemas.microsoft.com/office/drawing/2014/main" id="{6843E5C4-F5A5-604E-8C09-5B38DAE54D15}"/>
                </a:ext>
              </a:extLst>
            </p:cNvPr>
            <p:cNvSpPr/>
            <p:nvPr/>
          </p:nvSpPr>
          <p:spPr>
            <a:xfrm>
              <a:off x="7998686" y="394248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141" name="Rectangle 140">
              <a:extLst>
                <a:ext uri="{FF2B5EF4-FFF2-40B4-BE49-F238E27FC236}">
                  <a16:creationId xmlns:a16="http://schemas.microsoft.com/office/drawing/2014/main" id="{4BEBA40C-5799-A24A-B922-9D9A59616558}"/>
                </a:ext>
              </a:extLst>
            </p:cNvPr>
            <p:cNvSpPr/>
            <p:nvPr/>
          </p:nvSpPr>
          <p:spPr>
            <a:xfrm>
              <a:off x="9988125"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8</a:t>
              </a:r>
              <a:endParaRPr lang="en-GB" sz="1050" dirty="0">
                <a:solidFill>
                  <a:schemeClr val="tx1"/>
                </a:solidFill>
              </a:endParaRPr>
            </a:p>
          </p:txBody>
        </p:sp>
        <p:sp>
          <p:nvSpPr>
            <p:cNvPr id="142" name="Rectangle 141">
              <a:extLst>
                <a:ext uri="{FF2B5EF4-FFF2-40B4-BE49-F238E27FC236}">
                  <a16:creationId xmlns:a16="http://schemas.microsoft.com/office/drawing/2014/main" id="{FD841A00-EB13-A441-B763-FFE8C437B467}"/>
                </a:ext>
              </a:extLst>
            </p:cNvPr>
            <p:cNvSpPr/>
            <p:nvPr/>
          </p:nvSpPr>
          <p:spPr>
            <a:xfrm>
              <a:off x="1977555" y="213564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11</a:t>
              </a:r>
              <a:endParaRPr lang="en-GB" sz="1050" dirty="0">
                <a:solidFill>
                  <a:schemeClr val="tx1"/>
                </a:solidFill>
              </a:endParaRPr>
            </a:p>
          </p:txBody>
        </p:sp>
        <p:cxnSp>
          <p:nvCxnSpPr>
            <p:cNvPr id="143" name="Straight Connector 142">
              <a:extLst>
                <a:ext uri="{FF2B5EF4-FFF2-40B4-BE49-F238E27FC236}">
                  <a16:creationId xmlns:a16="http://schemas.microsoft.com/office/drawing/2014/main" id="{000DE174-720E-6948-B345-53B1979AE041}"/>
                </a:ext>
              </a:extLst>
            </p:cNvPr>
            <p:cNvCxnSpPr>
              <a:endCxn id="162" idx="0"/>
            </p:cNvCxnSpPr>
            <p:nvPr/>
          </p:nvCxnSpPr>
          <p:spPr>
            <a:xfrm flipH="1">
              <a:off x="1970709" y="5351017"/>
              <a:ext cx="670850"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AA886047-57F1-F54F-BF90-AADFB260AF4B}"/>
                </a:ext>
              </a:extLst>
            </p:cNvPr>
            <p:cNvCxnSpPr>
              <a:endCxn id="168" idx="0"/>
            </p:cNvCxnSpPr>
            <p:nvPr/>
          </p:nvCxnSpPr>
          <p:spPr>
            <a:xfrm>
              <a:off x="2641558" y="5351017"/>
              <a:ext cx="563698" cy="7519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B402C6A2-30DD-3444-BA2F-B1C241F27FF8}"/>
                </a:ext>
              </a:extLst>
            </p:cNvPr>
            <p:cNvCxnSpPr>
              <a:endCxn id="171" idx="0"/>
            </p:cNvCxnSpPr>
            <p:nvPr/>
          </p:nvCxnSpPr>
          <p:spPr>
            <a:xfrm flipH="1">
              <a:off x="4470531" y="5351016"/>
              <a:ext cx="493582"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1AC4E590-F839-CB48-BD9C-02065B83D254}"/>
                </a:ext>
              </a:extLst>
            </p:cNvPr>
            <p:cNvCxnSpPr>
              <a:stCxn id="196" idx="0"/>
              <a:endCxn id="131" idx="2"/>
            </p:cNvCxnSpPr>
            <p:nvPr/>
          </p:nvCxnSpPr>
          <p:spPr>
            <a:xfrm flipH="1" flipV="1">
              <a:off x="4964113" y="5351016"/>
              <a:ext cx="613760" cy="75856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6446B829-9386-B443-96A8-1ED2040C167D}"/>
                </a:ext>
              </a:extLst>
            </p:cNvPr>
            <p:cNvCxnSpPr>
              <a:endCxn id="195" idx="0"/>
            </p:cNvCxnSpPr>
            <p:nvPr/>
          </p:nvCxnSpPr>
          <p:spPr>
            <a:xfrm>
              <a:off x="7328639" y="5353871"/>
              <a:ext cx="664634" cy="75570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CB302A9B-4F00-AC49-81D6-CACBDD03C00A}"/>
                </a:ext>
              </a:extLst>
            </p:cNvPr>
            <p:cNvCxnSpPr>
              <a:endCxn id="179" idx="0"/>
            </p:cNvCxnSpPr>
            <p:nvPr/>
          </p:nvCxnSpPr>
          <p:spPr>
            <a:xfrm flipH="1">
              <a:off x="6786774" y="5353871"/>
              <a:ext cx="541865" cy="7662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7FC22E0A-9948-8A4C-92B9-8B8B4F85F51F}"/>
                </a:ext>
              </a:extLst>
            </p:cNvPr>
            <p:cNvCxnSpPr/>
            <p:nvPr/>
          </p:nvCxnSpPr>
          <p:spPr>
            <a:xfrm>
              <a:off x="9661430" y="5368141"/>
              <a:ext cx="460564" cy="75197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4EDA862-09EF-554C-8D94-6280B96F5963}"/>
                </a:ext>
              </a:extLst>
            </p:cNvPr>
            <p:cNvCxnSpPr/>
            <p:nvPr/>
          </p:nvCxnSpPr>
          <p:spPr>
            <a:xfrm flipH="1">
              <a:off x="9179457" y="5368141"/>
              <a:ext cx="481973" cy="7519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AC79BF05-CFAB-1C4D-85BD-C648579F9CBD}"/>
                </a:ext>
              </a:extLst>
            </p:cNvPr>
            <p:cNvCxnSpPr/>
            <p:nvPr/>
          </p:nvCxnSpPr>
          <p:spPr>
            <a:xfrm>
              <a:off x="8299219" y="4241031"/>
              <a:ext cx="1362211" cy="82856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245CE057-1CC8-2B46-8830-50E3C27D9701}"/>
                </a:ext>
              </a:extLst>
            </p:cNvPr>
            <p:cNvCxnSpPr/>
            <p:nvPr/>
          </p:nvCxnSpPr>
          <p:spPr>
            <a:xfrm flipH="1">
              <a:off x="7328639" y="4241031"/>
              <a:ext cx="970579" cy="8142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1F44797-8133-C648-BED9-0E4728331D23}"/>
                </a:ext>
              </a:extLst>
            </p:cNvPr>
            <p:cNvCxnSpPr>
              <a:endCxn id="156" idx="0"/>
            </p:cNvCxnSpPr>
            <p:nvPr/>
          </p:nvCxnSpPr>
          <p:spPr>
            <a:xfrm flipH="1">
              <a:off x="10711854" y="4183946"/>
              <a:ext cx="538506" cy="91818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AA4CE32C-6484-C948-A2DB-A683F22F529F}"/>
                </a:ext>
              </a:extLst>
            </p:cNvPr>
            <p:cNvCxnSpPr>
              <a:endCxn id="158" idx="0"/>
            </p:cNvCxnSpPr>
            <p:nvPr/>
          </p:nvCxnSpPr>
          <p:spPr>
            <a:xfrm>
              <a:off x="11250360" y="4183946"/>
              <a:ext cx="371584" cy="91818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0F20ABB8-89A3-7444-9E64-F663B6457FB8}"/>
                </a:ext>
              </a:extLst>
            </p:cNvPr>
            <p:cNvCxnSpPr/>
            <p:nvPr/>
          </p:nvCxnSpPr>
          <p:spPr>
            <a:xfrm>
              <a:off x="3551777" y="4221051"/>
              <a:ext cx="1412336" cy="83141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72B3494E-5106-DE41-A545-0353CF4995C0}"/>
                </a:ext>
              </a:extLst>
            </p:cNvPr>
            <p:cNvCxnSpPr/>
            <p:nvPr/>
          </p:nvCxnSpPr>
          <p:spPr>
            <a:xfrm flipH="1">
              <a:off x="2641558" y="4221051"/>
              <a:ext cx="910219" cy="83141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BF30B336-6EDE-F641-96D6-D3875032F37C}"/>
                </a:ext>
              </a:extLst>
            </p:cNvPr>
            <p:cNvCxnSpPr/>
            <p:nvPr/>
          </p:nvCxnSpPr>
          <p:spPr>
            <a:xfrm>
              <a:off x="1209316" y="4183947"/>
              <a:ext cx="371584" cy="86852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8D66C68D-2275-D44B-872B-1D68308F3705}"/>
                </a:ext>
              </a:extLst>
            </p:cNvPr>
            <p:cNvCxnSpPr/>
            <p:nvPr/>
          </p:nvCxnSpPr>
          <p:spPr>
            <a:xfrm flipH="1">
              <a:off x="629098" y="4183947"/>
              <a:ext cx="580218" cy="86852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2E88798-04EF-D647-A918-410E8074BC6D}"/>
                </a:ext>
              </a:extLst>
            </p:cNvPr>
            <p:cNvCxnSpPr/>
            <p:nvPr/>
          </p:nvCxnSpPr>
          <p:spPr>
            <a:xfrm flipH="1">
              <a:off x="377555" y="3216388"/>
              <a:ext cx="842184" cy="103804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DF9D94D1-12FC-254E-972E-70B2DD8AD8F9}"/>
                </a:ext>
              </a:extLst>
            </p:cNvPr>
            <p:cNvCxnSpPr/>
            <p:nvPr/>
          </p:nvCxnSpPr>
          <p:spPr>
            <a:xfrm flipH="1">
              <a:off x="1209316" y="3216388"/>
              <a:ext cx="10423" cy="66901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29B99C64-3497-944D-8F9E-03122DA1AD1C}"/>
                </a:ext>
              </a:extLst>
            </p:cNvPr>
            <p:cNvCxnSpPr/>
            <p:nvPr/>
          </p:nvCxnSpPr>
          <p:spPr>
            <a:xfrm flipH="1">
              <a:off x="9882718" y="3216388"/>
              <a:ext cx="405940" cy="62515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E96A6611-2EA3-7449-8A64-1170C1F79370}"/>
                </a:ext>
              </a:extLst>
            </p:cNvPr>
            <p:cNvCxnSpPr/>
            <p:nvPr/>
          </p:nvCxnSpPr>
          <p:spPr>
            <a:xfrm>
              <a:off x="10288658" y="3216388"/>
              <a:ext cx="961702" cy="66901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57E546DA-CF0D-8047-9CD1-1B986189F552}"/>
                </a:ext>
              </a:extLst>
            </p:cNvPr>
            <p:cNvCxnSpPr/>
            <p:nvPr/>
          </p:nvCxnSpPr>
          <p:spPr>
            <a:xfrm flipH="1">
              <a:off x="1219739" y="2434189"/>
              <a:ext cx="1058348" cy="48365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AF2D12C7-DC42-C840-9824-BC6A4CACA716}"/>
                </a:ext>
              </a:extLst>
            </p:cNvPr>
            <p:cNvCxnSpPr/>
            <p:nvPr/>
          </p:nvCxnSpPr>
          <p:spPr>
            <a:xfrm>
              <a:off x="2278087" y="2434189"/>
              <a:ext cx="1273690" cy="148831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838103D3-206B-A14E-B2AC-92DEE8B380B1}"/>
                </a:ext>
              </a:extLst>
            </p:cNvPr>
            <p:cNvCxnSpPr/>
            <p:nvPr/>
          </p:nvCxnSpPr>
          <p:spPr>
            <a:xfrm>
              <a:off x="5842076" y="2702348"/>
              <a:ext cx="418687" cy="75977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AC83E404-41F3-DE4E-91DA-E874F0C42892}"/>
                </a:ext>
              </a:extLst>
            </p:cNvPr>
            <p:cNvCxnSpPr/>
            <p:nvPr/>
          </p:nvCxnSpPr>
          <p:spPr>
            <a:xfrm flipH="1">
              <a:off x="5286050" y="2702348"/>
              <a:ext cx="556026" cy="75977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7" name="Rectangle 166">
              <a:extLst>
                <a:ext uri="{FF2B5EF4-FFF2-40B4-BE49-F238E27FC236}">
                  <a16:creationId xmlns:a16="http://schemas.microsoft.com/office/drawing/2014/main" id="{DBCA343E-D928-0E4F-AA76-E7142E938891}"/>
                </a:ext>
              </a:extLst>
            </p:cNvPr>
            <p:cNvSpPr/>
            <p:nvPr/>
          </p:nvSpPr>
          <p:spPr>
            <a:xfrm>
              <a:off x="8341521" y="210525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12</a:t>
              </a:r>
              <a:endParaRPr lang="en-GB" sz="1050" dirty="0">
                <a:solidFill>
                  <a:schemeClr val="tx1"/>
                </a:solidFill>
              </a:endParaRPr>
            </a:p>
          </p:txBody>
        </p:sp>
        <p:cxnSp>
          <p:nvCxnSpPr>
            <p:cNvPr id="168" name="Straight Connector 167">
              <a:extLst>
                <a:ext uri="{FF2B5EF4-FFF2-40B4-BE49-F238E27FC236}">
                  <a16:creationId xmlns:a16="http://schemas.microsoft.com/office/drawing/2014/main" id="{B553B23B-DF31-824A-89FB-5CB995E3D793}"/>
                </a:ext>
              </a:extLst>
            </p:cNvPr>
            <p:cNvCxnSpPr/>
            <p:nvPr/>
          </p:nvCxnSpPr>
          <p:spPr>
            <a:xfrm>
              <a:off x="8642053" y="2403801"/>
              <a:ext cx="1646604" cy="51404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CF97BD35-3D0D-444E-AFD7-7317DAF37D92}"/>
                </a:ext>
              </a:extLst>
            </p:cNvPr>
            <p:cNvCxnSpPr/>
            <p:nvPr/>
          </p:nvCxnSpPr>
          <p:spPr>
            <a:xfrm flipH="1">
              <a:off x="8299219" y="2403801"/>
              <a:ext cx="342835" cy="153868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514B1180-2E9E-F541-B684-78B3FD9D3A5A}"/>
                </a:ext>
              </a:extLst>
            </p:cNvPr>
            <p:cNvCxnSpPr/>
            <p:nvPr/>
          </p:nvCxnSpPr>
          <p:spPr>
            <a:xfrm flipH="1">
              <a:off x="2278087" y="1154950"/>
              <a:ext cx="1497865" cy="9806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1" name="Rectangle 170">
              <a:extLst>
                <a:ext uri="{FF2B5EF4-FFF2-40B4-BE49-F238E27FC236}">
                  <a16:creationId xmlns:a16="http://schemas.microsoft.com/office/drawing/2014/main" id="{2C19B43A-95AF-1540-A555-33C4F4BDA270}"/>
                </a:ext>
              </a:extLst>
            </p:cNvPr>
            <p:cNvSpPr/>
            <p:nvPr/>
          </p:nvSpPr>
          <p:spPr>
            <a:xfrm>
              <a:off x="6832826" y="87638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22</a:t>
              </a:r>
              <a:endParaRPr lang="en-GB" sz="1050" dirty="0">
                <a:solidFill>
                  <a:schemeClr val="tx1"/>
                </a:solidFill>
              </a:endParaRPr>
            </a:p>
          </p:txBody>
        </p:sp>
        <p:cxnSp>
          <p:nvCxnSpPr>
            <p:cNvPr id="172" name="Straight Connector 171">
              <a:extLst>
                <a:ext uri="{FF2B5EF4-FFF2-40B4-BE49-F238E27FC236}">
                  <a16:creationId xmlns:a16="http://schemas.microsoft.com/office/drawing/2014/main" id="{7B9034D3-9FF4-ED4B-8AB4-B3FC8F189E42}"/>
                </a:ext>
              </a:extLst>
            </p:cNvPr>
            <p:cNvCxnSpPr/>
            <p:nvPr/>
          </p:nvCxnSpPr>
          <p:spPr>
            <a:xfrm flipH="1">
              <a:off x="5842076" y="1174930"/>
              <a:ext cx="1291283" cy="12288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9731172A-C9D1-A04E-AAF1-2472215E3F47}"/>
                </a:ext>
              </a:extLst>
            </p:cNvPr>
            <p:cNvCxnSpPr/>
            <p:nvPr/>
          </p:nvCxnSpPr>
          <p:spPr>
            <a:xfrm>
              <a:off x="7133359" y="1174930"/>
              <a:ext cx="1466393" cy="93032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74" name="Rectangle 173">
              <a:extLst>
                <a:ext uri="{FF2B5EF4-FFF2-40B4-BE49-F238E27FC236}">
                  <a16:creationId xmlns:a16="http://schemas.microsoft.com/office/drawing/2014/main" id="{7B76AEDC-86D2-4B43-9777-ED7863591EFE}"/>
                </a:ext>
              </a:extLst>
            </p:cNvPr>
            <p:cNvSpPr/>
            <p:nvPr/>
          </p:nvSpPr>
          <p:spPr>
            <a:xfrm>
              <a:off x="4756026" y="191386"/>
              <a:ext cx="1778820" cy="2880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tx1"/>
                  </a:solidFill>
                </a:rPr>
                <a:t>START</a:t>
              </a:r>
              <a:endParaRPr lang="en-GB" sz="1050" dirty="0">
                <a:solidFill>
                  <a:schemeClr val="tx1"/>
                </a:solidFill>
              </a:endParaRPr>
            </a:p>
          </p:txBody>
        </p:sp>
        <p:cxnSp>
          <p:nvCxnSpPr>
            <p:cNvPr id="175" name="Straight Connector 174">
              <a:extLst>
                <a:ext uri="{FF2B5EF4-FFF2-40B4-BE49-F238E27FC236}">
                  <a16:creationId xmlns:a16="http://schemas.microsoft.com/office/drawing/2014/main" id="{C507E5A7-58DC-4048-989F-6FA8E2C7CC6A}"/>
                </a:ext>
              </a:extLst>
            </p:cNvPr>
            <p:cNvCxnSpPr/>
            <p:nvPr/>
          </p:nvCxnSpPr>
          <p:spPr>
            <a:xfrm>
              <a:off x="5657632" y="489932"/>
              <a:ext cx="1475726" cy="38645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F9E27EB2-A69A-0448-BF40-5C2B817204B9}"/>
                </a:ext>
              </a:extLst>
            </p:cNvPr>
            <p:cNvCxnSpPr>
              <a:cxnSpLocks/>
            </p:cNvCxnSpPr>
            <p:nvPr/>
          </p:nvCxnSpPr>
          <p:spPr>
            <a:xfrm flipH="1">
              <a:off x="3775952" y="489932"/>
              <a:ext cx="1879118" cy="684997"/>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087629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What’s the code?</a:t>
            </a:r>
          </a:p>
        </p:txBody>
      </p:sp>
      <p:sp>
        <p:nvSpPr>
          <p:cNvPr id="3" name="Content Placeholder 2"/>
          <p:cNvSpPr>
            <a:spLocks noGrp="1"/>
          </p:cNvSpPr>
          <p:nvPr>
            <p:ph idx="1"/>
          </p:nvPr>
        </p:nvSpPr>
        <p:spPr/>
        <p:txBody>
          <a:bodyPr>
            <a:noAutofit/>
          </a:bodyPr>
          <a:lstStyle/>
          <a:p>
            <a:r>
              <a:rPr lang="en-GB" sz="2000" dirty="0"/>
              <a:t>So if you want ‘B’</a:t>
            </a:r>
          </a:p>
          <a:p>
            <a:r>
              <a:rPr lang="en-GB" sz="2000" dirty="0"/>
              <a:t>It was </a:t>
            </a:r>
            <a:r>
              <a:rPr lang="fi-FI" sz="2000" dirty="0"/>
              <a:t>01000010 </a:t>
            </a:r>
            <a:endParaRPr lang="en-GB" sz="2000" dirty="0"/>
          </a:p>
          <a:p>
            <a:endParaRPr lang="en-GB" sz="2000" dirty="0"/>
          </a:p>
          <a:p>
            <a:r>
              <a:rPr lang="en-GB" sz="2000" dirty="0"/>
              <a:t>You know the frequency is 2.</a:t>
            </a:r>
          </a:p>
          <a:p>
            <a:r>
              <a:rPr lang="en-GB" sz="2000" dirty="0"/>
              <a:t>You know left is 0 </a:t>
            </a:r>
          </a:p>
          <a:p>
            <a:r>
              <a:rPr lang="en-GB" sz="2000" dirty="0"/>
              <a:t>Right is 1</a:t>
            </a:r>
          </a:p>
          <a:p>
            <a:r>
              <a:rPr lang="en-GB" sz="2000" dirty="0"/>
              <a:t> </a:t>
            </a:r>
          </a:p>
          <a:p>
            <a:r>
              <a:rPr lang="en-GB" sz="2000" dirty="0"/>
              <a:t>So from the top (START)</a:t>
            </a:r>
          </a:p>
          <a:p>
            <a:r>
              <a:rPr lang="en-GB" sz="2000" dirty="0"/>
              <a:t>Go Right (22)  - 1</a:t>
            </a:r>
          </a:p>
          <a:p>
            <a:r>
              <a:rPr lang="en-GB" sz="2000" dirty="0"/>
              <a:t>Go Right (12) - 1</a:t>
            </a:r>
          </a:p>
          <a:p>
            <a:r>
              <a:rPr lang="en-GB" sz="2000" dirty="0"/>
              <a:t>Go Right (8) - 1</a:t>
            </a:r>
          </a:p>
          <a:p>
            <a:r>
              <a:rPr lang="en-GB" sz="2000" dirty="0"/>
              <a:t>Go Right (4) - 1</a:t>
            </a:r>
          </a:p>
          <a:p>
            <a:r>
              <a:rPr lang="en-GB" sz="2000" dirty="0"/>
              <a:t>Go Left (2)  - 0</a:t>
            </a:r>
          </a:p>
          <a:p>
            <a:endParaRPr lang="en-GB" sz="2000" dirty="0"/>
          </a:p>
          <a:p>
            <a:r>
              <a:rPr lang="en-GB" sz="2000" dirty="0"/>
              <a:t>So B is now 11110</a:t>
            </a:r>
          </a:p>
          <a:p>
            <a:endParaRPr lang="en-GB" sz="2000" dirty="0"/>
          </a:p>
          <a:p>
            <a:r>
              <a:rPr lang="en-GB" sz="2000" dirty="0"/>
              <a:t> </a:t>
            </a:r>
          </a:p>
          <a:p>
            <a:endParaRPr lang="en-GB" sz="2000" dirty="0"/>
          </a:p>
          <a:p>
            <a:endParaRPr lang="en-GB" sz="2000" dirty="0"/>
          </a:p>
          <a:p>
            <a:endParaRPr lang="en-GB" sz="2000" dirty="0"/>
          </a:p>
          <a:p>
            <a:endParaRPr lang="en-GB" sz="2000" dirty="0"/>
          </a:p>
          <a:p>
            <a:r>
              <a:rPr lang="en-GB" sz="2000" dirty="0"/>
              <a:t> </a:t>
            </a:r>
          </a:p>
        </p:txBody>
      </p:sp>
      <p:grpSp>
        <p:nvGrpSpPr>
          <p:cNvPr id="216" name="Group 215">
            <a:extLst>
              <a:ext uri="{FF2B5EF4-FFF2-40B4-BE49-F238E27FC236}">
                <a16:creationId xmlns:a16="http://schemas.microsoft.com/office/drawing/2014/main" id="{0A731D8E-5B82-E24F-9305-7ED897A70751}"/>
              </a:ext>
            </a:extLst>
          </p:cNvPr>
          <p:cNvGrpSpPr/>
          <p:nvPr/>
        </p:nvGrpSpPr>
        <p:grpSpPr>
          <a:xfrm>
            <a:off x="3032760" y="426720"/>
            <a:ext cx="8960766" cy="6173928"/>
            <a:chOff x="5971" y="191386"/>
            <a:chExt cx="11987555" cy="6409262"/>
          </a:xfrm>
        </p:grpSpPr>
        <p:grpSp>
          <p:nvGrpSpPr>
            <p:cNvPr id="217" name="Group 216">
              <a:extLst>
                <a:ext uri="{FF2B5EF4-FFF2-40B4-BE49-F238E27FC236}">
                  <a16:creationId xmlns:a16="http://schemas.microsoft.com/office/drawing/2014/main" id="{7875F3EC-9A01-D947-82A0-29AD4E06E21A}"/>
                </a:ext>
              </a:extLst>
            </p:cNvPr>
            <p:cNvGrpSpPr/>
            <p:nvPr/>
          </p:nvGrpSpPr>
          <p:grpSpPr>
            <a:xfrm>
              <a:off x="10340271" y="5102129"/>
              <a:ext cx="743166" cy="532023"/>
              <a:chOff x="3456747" y="4357920"/>
              <a:chExt cx="716257" cy="660645"/>
            </a:xfrm>
          </p:grpSpPr>
          <p:sp>
            <p:nvSpPr>
              <p:cNvPr id="318" name="Rectangle 317">
                <a:extLst>
                  <a:ext uri="{FF2B5EF4-FFF2-40B4-BE49-F238E27FC236}">
                    <a16:creationId xmlns:a16="http://schemas.microsoft.com/office/drawing/2014/main" id="{77DF5B57-E998-164A-B188-7A756A1AE5EC}"/>
                  </a:ext>
                </a:extLst>
              </p:cNvPr>
              <p:cNvSpPr/>
              <p:nvPr/>
            </p:nvSpPr>
            <p:spPr>
              <a:xfrm>
                <a:off x="3456747"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B</a:t>
                </a:r>
                <a:endParaRPr lang="en-GB" sz="1050" dirty="0">
                  <a:solidFill>
                    <a:schemeClr val="tx1"/>
                  </a:solidFill>
                </a:endParaRPr>
              </a:p>
            </p:txBody>
          </p:sp>
          <p:sp>
            <p:nvSpPr>
              <p:cNvPr id="319" name="Rectangle 318">
                <a:extLst>
                  <a:ext uri="{FF2B5EF4-FFF2-40B4-BE49-F238E27FC236}">
                    <a16:creationId xmlns:a16="http://schemas.microsoft.com/office/drawing/2014/main" id="{4465929E-CB40-974F-B78A-AF0DD1689287}"/>
                  </a:ext>
                </a:extLst>
              </p:cNvPr>
              <p:cNvSpPr/>
              <p:nvPr/>
            </p:nvSpPr>
            <p:spPr>
              <a:xfrm>
                <a:off x="3456747"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18" name="Group 217">
              <a:extLst>
                <a:ext uri="{FF2B5EF4-FFF2-40B4-BE49-F238E27FC236}">
                  <a16:creationId xmlns:a16="http://schemas.microsoft.com/office/drawing/2014/main" id="{E782DC6C-D319-EB49-86C9-25934F5D2A61}"/>
                </a:ext>
              </a:extLst>
            </p:cNvPr>
            <p:cNvGrpSpPr/>
            <p:nvPr/>
          </p:nvGrpSpPr>
          <p:grpSpPr>
            <a:xfrm>
              <a:off x="11250360" y="5102128"/>
              <a:ext cx="743166" cy="532023"/>
              <a:chOff x="5275912" y="4357920"/>
              <a:chExt cx="716257" cy="660645"/>
            </a:xfrm>
          </p:grpSpPr>
          <p:sp>
            <p:nvSpPr>
              <p:cNvPr id="316" name="Rectangle 315">
                <a:extLst>
                  <a:ext uri="{FF2B5EF4-FFF2-40B4-BE49-F238E27FC236}">
                    <a16:creationId xmlns:a16="http://schemas.microsoft.com/office/drawing/2014/main" id="{B0E529EC-9DD6-6643-85F3-BC5EE99D96C1}"/>
                  </a:ext>
                </a:extLst>
              </p:cNvPr>
              <p:cNvSpPr/>
              <p:nvPr/>
            </p:nvSpPr>
            <p:spPr>
              <a:xfrm>
                <a:off x="5275912"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m</a:t>
                </a:r>
                <a:endParaRPr lang="en-GB" sz="1050" dirty="0">
                  <a:solidFill>
                    <a:schemeClr val="tx1"/>
                  </a:solidFill>
                </a:endParaRPr>
              </a:p>
            </p:txBody>
          </p:sp>
          <p:sp>
            <p:nvSpPr>
              <p:cNvPr id="317" name="Rectangle 316">
                <a:extLst>
                  <a:ext uri="{FF2B5EF4-FFF2-40B4-BE49-F238E27FC236}">
                    <a16:creationId xmlns:a16="http://schemas.microsoft.com/office/drawing/2014/main" id="{D693606F-8EB5-B146-B10B-9F17E13BB752}"/>
                  </a:ext>
                </a:extLst>
              </p:cNvPr>
              <p:cNvSpPr/>
              <p:nvPr/>
            </p:nvSpPr>
            <p:spPr>
              <a:xfrm>
                <a:off x="5275912"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19" name="Group 218">
              <a:extLst>
                <a:ext uri="{FF2B5EF4-FFF2-40B4-BE49-F238E27FC236}">
                  <a16:creationId xmlns:a16="http://schemas.microsoft.com/office/drawing/2014/main" id="{6EACA36D-40DB-8F4A-A208-1ACD094D3533}"/>
                </a:ext>
              </a:extLst>
            </p:cNvPr>
            <p:cNvGrpSpPr/>
            <p:nvPr/>
          </p:nvGrpSpPr>
          <p:grpSpPr>
            <a:xfrm>
              <a:off x="254678" y="5052470"/>
              <a:ext cx="743166" cy="532023"/>
              <a:chOff x="6231799" y="4357920"/>
              <a:chExt cx="716257" cy="660645"/>
            </a:xfrm>
          </p:grpSpPr>
          <p:sp>
            <p:nvSpPr>
              <p:cNvPr id="314" name="Rectangle 313">
                <a:extLst>
                  <a:ext uri="{FF2B5EF4-FFF2-40B4-BE49-F238E27FC236}">
                    <a16:creationId xmlns:a16="http://schemas.microsoft.com/office/drawing/2014/main" id="{9717A005-F6BF-A24D-AA46-851F9FFE1A3A}"/>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315" name="Rectangle 314">
                <a:extLst>
                  <a:ext uri="{FF2B5EF4-FFF2-40B4-BE49-F238E27FC236}">
                    <a16:creationId xmlns:a16="http://schemas.microsoft.com/office/drawing/2014/main" id="{FA1D8B27-447E-C34D-B236-C3FB458D5608}"/>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20" name="Group 219">
              <a:extLst>
                <a:ext uri="{FF2B5EF4-FFF2-40B4-BE49-F238E27FC236}">
                  <a16:creationId xmlns:a16="http://schemas.microsoft.com/office/drawing/2014/main" id="{3511468E-FCB6-874C-88CA-0D0BB948EA78}"/>
                </a:ext>
              </a:extLst>
            </p:cNvPr>
            <p:cNvGrpSpPr/>
            <p:nvPr/>
          </p:nvGrpSpPr>
          <p:grpSpPr>
            <a:xfrm>
              <a:off x="1209316" y="5052470"/>
              <a:ext cx="743166" cy="532023"/>
              <a:chOff x="8050965" y="4357920"/>
              <a:chExt cx="716257" cy="660645"/>
            </a:xfrm>
          </p:grpSpPr>
          <p:sp>
            <p:nvSpPr>
              <p:cNvPr id="312" name="Rectangle 311">
                <a:extLst>
                  <a:ext uri="{FF2B5EF4-FFF2-40B4-BE49-F238E27FC236}">
                    <a16:creationId xmlns:a16="http://schemas.microsoft.com/office/drawing/2014/main" id="{B90667F4-4BFE-EE46-8062-33071C37F2DC}"/>
                  </a:ext>
                </a:extLst>
              </p:cNvPr>
              <p:cNvSpPr/>
              <p:nvPr/>
            </p:nvSpPr>
            <p:spPr>
              <a:xfrm>
                <a:off x="8050965"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s</a:t>
                </a:r>
                <a:endParaRPr lang="en-GB" sz="1050" dirty="0">
                  <a:solidFill>
                    <a:schemeClr val="tx1"/>
                  </a:solidFill>
                </a:endParaRPr>
              </a:p>
            </p:txBody>
          </p:sp>
          <p:sp>
            <p:nvSpPr>
              <p:cNvPr id="313" name="Rectangle 312">
                <a:extLst>
                  <a:ext uri="{FF2B5EF4-FFF2-40B4-BE49-F238E27FC236}">
                    <a16:creationId xmlns:a16="http://schemas.microsoft.com/office/drawing/2014/main" id="{E99037A7-C0C1-D449-B69D-BBCD813D1C48}"/>
                  </a:ext>
                </a:extLst>
              </p:cNvPr>
              <p:cNvSpPr/>
              <p:nvPr/>
            </p:nvSpPr>
            <p:spPr>
              <a:xfrm>
                <a:off x="8050965"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21" name="Group 220">
              <a:extLst>
                <a:ext uri="{FF2B5EF4-FFF2-40B4-BE49-F238E27FC236}">
                  <a16:creationId xmlns:a16="http://schemas.microsoft.com/office/drawing/2014/main" id="{E5C6A606-187A-2D46-90A0-ADFAB40278F1}"/>
                </a:ext>
              </a:extLst>
            </p:cNvPr>
            <p:cNvGrpSpPr/>
            <p:nvPr/>
          </p:nvGrpSpPr>
          <p:grpSpPr>
            <a:xfrm>
              <a:off x="8785411" y="6120109"/>
              <a:ext cx="788091" cy="480539"/>
              <a:chOff x="664432" y="6049467"/>
              <a:chExt cx="759555" cy="596714"/>
            </a:xfrm>
          </p:grpSpPr>
          <p:sp>
            <p:nvSpPr>
              <p:cNvPr id="310" name="Rectangle 309">
                <a:extLst>
                  <a:ext uri="{FF2B5EF4-FFF2-40B4-BE49-F238E27FC236}">
                    <a16:creationId xmlns:a16="http://schemas.microsoft.com/office/drawing/2014/main" id="{179F5ACA-1C03-D144-9A5D-EB24303D54BF}"/>
                  </a:ext>
                </a:extLst>
              </p:cNvPr>
              <p:cNvSpPr/>
              <p:nvPr/>
            </p:nvSpPr>
            <p:spPr>
              <a:xfrm>
                <a:off x="664432"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t</a:t>
                </a:r>
                <a:endParaRPr lang="en-GB" sz="1000" dirty="0">
                  <a:solidFill>
                    <a:schemeClr val="tx1"/>
                  </a:solidFill>
                </a:endParaRPr>
              </a:p>
            </p:txBody>
          </p:sp>
          <p:sp>
            <p:nvSpPr>
              <p:cNvPr id="311" name="Rectangle 310">
                <a:extLst>
                  <a:ext uri="{FF2B5EF4-FFF2-40B4-BE49-F238E27FC236}">
                    <a16:creationId xmlns:a16="http://schemas.microsoft.com/office/drawing/2014/main" id="{C145E4AC-2991-E647-A2F5-C81A7D142B53}"/>
                  </a:ext>
                </a:extLst>
              </p:cNvPr>
              <p:cNvSpPr/>
              <p:nvPr/>
            </p:nvSpPr>
            <p:spPr>
              <a:xfrm>
                <a:off x="664432"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2" name="Group 221">
              <a:extLst>
                <a:ext uri="{FF2B5EF4-FFF2-40B4-BE49-F238E27FC236}">
                  <a16:creationId xmlns:a16="http://schemas.microsoft.com/office/drawing/2014/main" id="{73F99769-C646-4342-A483-A0921B29B8EE}"/>
                </a:ext>
              </a:extLst>
            </p:cNvPr>
            <p:cNvGrpSpPr/>
            <p:nvPr/>
          </p:nvGrpSpPr>
          <p:grpSpPr>
            <a:xfrm>
              <a:off x="9727948" y="6120109"/>
              <a:ext cx="788091" cy="480539"/>
              <a:chOff x="2593564" y="6049467"/>
              <a:chExt cx="759555" cy="596714"/>
            </a:xfrm>
          </p:grpSpPr>
          <p:sp>
            <p:nvSpPr>
              <p:cNvPr id="308" name="Rectangle 307">
                <a:extLst>
                  <a:ext uri="{FF2B5EF4-FFF2-40B4-BE49-F238E27FC236}">
                    <a16:creationId xmlns:a16="http://schemas.microsoft.com/office/drawing/2014/main" id="{90F724DC-CCCE-EC41-9024-21870E3569BD}"/>
                  </a:ext>
                </a:extLst>
              </p:cNvPr>
              <p:cNvSpPr/>
              <p:nvPr/>
            </p:nvSpPr>
            <p:spPr>
              <a:xfrm>
                <a:off x="2593564"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a:t>
                </a:r>
                <a:endParaRPr lang="en-GB" sz="1000" dirty="0">
                  <a:solidFill>
                    <a:schemeClr val="tx1"/>
                  </a:solidFill>
                </a:endParaRPr>
              </a:p>
            </p:txBody>
          </p:sp>
          <p:sp>
            <p:nvSpPr>
              <p:cNvPr id="309" name="Rectangle 308">
                <a:extLst>
                  <a:ext uri="{FF2B5EF4-FFF2-40B4-BE49-F238E27FC236}">
                    <a16:creationId xmlns:a16="http://schemas.microsoft.com/office/drawing/2014/main" id="{25C15EF6-F763-3B42-B90A-23993F86EAC6}"/>
                  </a:ext>
                </a:extLst>
              </p:cNvPr>
              <p:cNvSpPr/>
              <p:nvPr/>
            </p:nvSpPr>
            <p:spPr>
              <a:xfrm>
                <a:off x="2593564"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3" name="Group 222">
              <a:extLst>
                <a:ext uri="{FF2B5EF4-FFF2-40B4-BE49-F238E27FC236}">
                  <a16:creationId xmlns:a16="http://schemas.microsoft.com/office/drawing/2014/main" id="{2EC237FB-030B-FB46-A6FA-33D37BAB9A21}"/>
                </a:ext>
              </a:extLst>
            </p:cNvPr>
            <p:cNvGrpSpPr/>
            <p:nvPr/>
          </p:nvGrpSpPr>
          <p:grpSpPr>
            <a:xfrm>
              <a:off x="1576663" y="6102984"/>
              <a:ext cx="788091" cy="480538"/>
              <a:chOff x="9219775" y="6046465"/>
              <a:chExt cx="759555" cy="596713"/>
            </a:xfrm>
          </p:grpSpPr>
          <p:sp>
            <p:nvSpPr>
              <p:cNvPr id="306" name="Rectangle 305">
                <a:extLst>
                  <a:ext uri="{FF2B5EF4-FFF2-40B4-BE49-F238E27FC236}">
                    <a16:creationId xmlns:a16="http://schemas.microsoft.com/office/drawing/2014/main" id="{41D517C6-DC96-3A45-8BAD-5A30BF327A60}"/>
                  </a:ext>
                </a:extLst>
              </p:cNvPr>
              <p:cNvSpPr/>
              <p:nvPr/>
            </p:nvSpPr>
            <p:spPr>
              <a:xfrm>
                <a:off x="9219775"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W</a:t>
                </a:r>
                <a:endParaRPr lang="en-GB" sz="1000" dirty="0">
                  <a:solidFill>
                    <a:schemeClr val="tx1"/>
                  </a:solidFill>
                </a:endParaRPr>
              </a:p>
            </p:txBody>
          </p:sp>
          <p:sp>
            <p:nvSpPr>
              <p:cNvPr id="307" name="Rectangle 306">
                <a:extLst>
                  <a:ext uri="{FF2B5EF4-FFF2-40B4-BE49-F238E27FC236}">
                    <a16:creationId xmlns:a16="http://schemas.microsoft.com/office/drawing/2014/main" id="{8298B391-7F02-A64A-B20A-5FCAFEED7BC0}"/>
                  </a:ext>
                </a:extLst>
              </p:cNvPr>
              <p:cNvSpPr/>
              <p:nvPr/>
            </p:nvSpPr>
            <p:spPr>
              <a:xfrm>
                <a:off x="9219775"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4" name="Group 223">
              <a:extLst>
                <a:ext uri="{FF2B5EF4-FFF2-40B4-BE49-F238E27FC236}">
                  <a16:creationId xmlns:a16="http://schemas.microsoft.com/office/drawing/2014/main" id="{330D474C-0134-7443-B46F-21CDA83A25E1}"/>
                </a:ext>
              </a:extLst>
            </p:cNvPr>
            <p:cNvGrpSpPr/>
            <p:nvPr/>
          </p:nvGrpSpPr>
          <p:grpSpPr>
            <a:xfrm>
              <a:off x="2811210" y="6102984"/>
              <a:ext cx="788091" cy="480538"/>
              <a:chOff x="11148907" y="6046465"/>
              <a:chExt cx="759555" cy="596713"/>
            </a:xfrm>
          </p:grpSpPr>
          <p:sp>
            <p:nvSpPr>
              <p:cNvPr id="304" name="Rectangle 303">
                <a:extLst>
                  <a:ext uri="{FF2B5EF4-FFF2-40B4-BE49-F238E27FC236}">
                    <a16:creationId xmlns:a16="http://schemas.microsoft.com/office/drawing/2014/main" id="{A42A6117-82FC-2748-B751-5976344F9783}"/>
                  </a:ext>
                </a:extLst>
              </p:cNvPr>
              <p:cNvSpPr/>
              <p:nvPr/>
            </p:nvSpPr>
            <p:spPr>
              <a:xfrm>
                <a:off x="111489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y</a:t>
                </a:r>
                <a:endParaRPr lang="en-GB" sz="1000" dirty="0">
                  <a:solidFill>
                    <a:schemeClr val="tx1"/>
                  </a:solidFill>
                </a:endParaRPr>
              </a:p>
            </p:txBody>
          </p:sp>
          <p:sp>
            <p:nvSpPr>
              <p:cNvPr id="305" name="Rectangle 304">
                <a:extLst>
                  <a:ext uri="{FF2B5EF4-FFF2-40B4-BE49-F238E27FC236}">
                    <a16:creationId xmlns:a16="http://schemas.microsoft.com/office/drawing/2014/main" id="{69536F6B-0DC8-B843-AAC5-6F0C6377B4BC}"/>
                  </a:ext>
                </a:extLst>
              </p:cNvPr>
              <p:cNvSpPr/>
              <p:nvPr/>
            </p:nvSpPr>
            <p:spPr>
              <a:xfrm>
                <a:off x="111489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5" name="Group 224">
              <a:extLst>
                <a:ext uri="{FF2B5EF4-FFF2-40B4-BE49-F238E27FC236}">
                  <a16:creationId xmlns:a16="http://schemas.microsoft.com/office/drawing/2014/main" id="{64627477-7274-A24B-AF7D-088F0DF5583D}"/>
                </a:ext>
              </a:extLst>
            </p:cNvPr>
            <p:cNvGrpSpPr/>
            <p:nvPr/>
          </p:nvGrpSpPr>
          <p:grpSpPr>
            <a:xfrm>
              <a:off x="4076485" y="6102984"/>
              <a:ext cx="788091" cy="480538"/>
              <a:chOff x="8319440" y="6046465"/>
              <a:chExt cx="759555" cy="596713"/>
            </a:xfrm>
          </p:grpSpPr>
          <p:sp>
            <p:nvSpPr>
              <p:cNvPr id="302" name="Rectangle 301">
                <a:extLst>
                  <a:ext uri="{FF2B5EF4-FFF2-40B4-BE49-F238E27FC236}">
                    <a16:creationId xmlns:a16="http://schemas.microsoft.com/office/drawing/2014/main" id="{FE67CE3D-3DCA-F448-9D94-4276295B7FEF}"/>
                  </a:ext>
                </a:extLst>
              </p:cNvPr>
              <p:cNvSpPr/>
              <p:nvPr/>
            </p:nvSpPr>
            <p:spPr>
              <a:xfrm>
                <a:off x="8319440"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u</a:t>
                </a:r>
                <a:endParaRPr lang="en-GB" sz="1000" dirty="0">
                  <a:solidFill>
                    <a:schemeClr val="tx1"/>
                  </a:solidFill>
                </a:endParaRPr>
              </a:p>
            </p:txBody>
          </p:sp>
          <p:sp>
            <p:nvSpPr>
              <p:cNvPr id="303" name="Rectangle 302">
                <a:extLst>
                  <a:ext uri="{FF2B5EF4-FFF2-40B4-BE49-F238E27FC236}">
                    <a16:creationId xmlns:a16="http://schemas.microsoft.com/office/drawing/2014/main" id="{AE6586F8-7C1D-7946-ADE7-8EA4650DE60B}"/>
                  </a:ext>
                </a:extLst>
              </p:cNvPr>
              <p:cNvSpPr/>
              <p:nvPr/>
            </p:nvSpPr>
            <p:spPr>
              <a:xfrm>
                <a:off x="8319440"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6" name="Group 225">
              <a:extLst>
                <a:ext uri="{FF2B5EF4-FFF2-40B4-BE49-F238E27FC236}">
                  <a16:creationId xmlns:a16="http://schemas.microsoft.com/office/drawing/2014/main" id="{52FF7F97-8C57-A845-9362-EA9F8DE07D97}"/>
                </a:ext>
              </a:extLst>
            </p:cNvPr>
            <p:cNvGrpSpPr/>
            <p:nvPr/>
          </p:nvGrpSpPr>
          <p:grpSpPr>
            <a:xfrm>
              <a:off x="5183827" y="6109578"/>
              <a:ext cx="788091" cy="480538"/>
              <a:chOff x="6390307" y="6046465"/>
              <a:chExt cx="759555" cy="596713"/>
            </a:xfrm>
          </p:grpSpPr>
          <p:sp>
            <p:nvSpPr>
              <p:cNvPr id="300" name="Rectangle 299">
                <a:extLst>
                  <a:ext uri="{FF2B5EF4-FFF2-40B4-BE49-F238E27FC236}">
                    <a16:creationId xmlns:a16="http://schemas.microsoft.com/office/drawing/2014/main" id="{5B6F3E32-8A65-E54D-8B1E-28ED1485F66D}"/>
                  </a:ext>
                </a:extLst>
              </p:cNvPr>
              <p:cNvSpPr/>
              <p:nvPr/>
            </p:nvSpPr>
            <p:spPr>
              <a:xfrm>
                <a:off x="63903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c</a:t>
                </a:r>
                <a:endParaRPr lang="en-GB" sz="1000" dirty="0">
                  <a:solidFill>
                    <a:schemeClr val="tx1"/>
                  </a:solidFill>
                </a:endParaRPr>
              </a:p>
            </p:txBody>
          </p:sp>
          <p:sp>
            <p:nvSpPr>
              <p:cNvPr id="301" name="Rectangle 300">
                <a:extLst>
                  <a:ext uri="{FF2B5EF4-FFF2-40B4-BE49-F238E27FC236}">
                    <a16:creationId xmlns:a16="http://schemas.microsoft.com/office/drawing/2014/main" id="{A4D82A71-8D22-8549-84A5-D763B19D5B9E}"/>
                  </a:ext>
                </a:extLst>
              </p:cNvPr>
              <p:cNvSpPr/>
              <p:nvPr/>
            </p:nvSpPr>
            <p:spPr>
              <a:xfrm>
                <a:off x="63903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7" name="Group 226">
              <a:extLst>
                <a:ext uri="{FF2B5EF4-FFF2-40B4-BE49-F238E27FC236}">
                  <a16:creationId xmlns:a16="http://schemas.microsoft.com/office/drawing/2014/main" id="{7001F508-EB8B-1A4D-8EB7-07EC3A345ABA}"/>
                </a:ext>
              </a:extLst>
            </p:cNvPr>
            <p:cNvGrpSpPr/>
            <p:nvPr/>
          </p:nvGrpSpPr>
          <p:grpSpPr>
            <a:xfrm>
              <a:off x="6392728" y="6120109"/>
              <a:ext cx="788091" cy="480538"/>
              <a:chOff x="3447504" y="6046465"/>
              <a:chExt cx="759555" cy="596713"/>
            </a:xfrm>
          </p:grpSpPr>
          <p:sp>
            <p:nvSpPr>
              <p:cNvPr id="298" name="Rectangle 297">
                <a:extLst>
                  <a:ext uri="{FF2B5EF4-FFF2-40B4-BE49-F238E27FC236}">
                    <a16:creationId xmlns:a16="http://schemas.microsoft.com/office/drawing/2014/main" id="{34B7488D-A34D-754A-9544-CA95C538850A}"/>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299" name="Rectangle 298">
                <a:extLst>
                  <a:ext uri="{FF2B5EF4-FFF2-40B4-BE49-F238E27FC236}">
                    <a16:creationId xmlns:a16="http://schemas.microsoft.com/office/drawing/2014/main" id="{982A2020-7119-0A40-8897-A2D64891F853}"/>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8" name="Group 227">
              <a:extLst>
                <a:ext uri="{FF2B5EF4-FFF2-40B4-BE49-F238E27FC236}">
                  <a16:creationId xmlns:a16="http://schemas.microsoft.com/office/drawing/2014/main" id="{9CB34676-BB3B-AE43-BD8A-9FA96B693397}"/>
                </a:ext>
              </a:extLst>
            </p:cNvPr>
            <p:cNvGrpSpPr/>
            <p:nvPr/>
          </p:nvGrpSpPr>
          <p:grpSpPr>
            <a:xfrm>
              <a:off x="7578913" y="6120109"/>
              <a:ext cx="788091" cy="480538"/>
              <a:chOff x="5376636" y="6046465"/>
              <a:chExt cx="759555" cy="596713"/>
            </a:xfrm>
          </p:grpSpPr>
          <p:sp>
            <p:nvSpPr>
              <p:cNvPr id="296" name="Rectangle 295">
                <a:extLst>
                  <a:ext uri="{FF2B5EF4-FFF2-40B4-BE49-F238E27FC236}">
                    <a16:creationId xmlns:a16="http://schemas.microsoft.com/office/drawing/2014/main" id="{EBB1D223-AA09-7B4E-9C7D-066497CA5A89}"/>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297" name="Rectangle 296">
                <a:extLst>
                  <a:ext uri="{FF2B5EF4-FFF2-40B4-BE49-F238E27FC236}">
                    <a16:creationId xmlns:a16="http://schemas.microsoft.com/office/drawing/2014/main" id="{084954A3-7941-164F-AFF2-EE1D3D567D94}"/>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9" name="Group 228">
              <a:extLst>
                <a:ext uri="{FF2B5EF4-FFF2-40B4-BE49-F238E27FC236}">
                  <a16:creationId xmlns:a16="http://schemas.microsoft.com/office/drawing/2014/main" id="{8053A602-D97C-3842-B04F-3B128CD23B01}"/>
                </a:ext>
              </a:extLst>
            </p:cNvPr>
            <p:cNvGrpSpPr/>
            <p:nvPr/>
          </p:nvGrpSpPr>
          <p:grpSpPr>
            <a:xfrm>
              <a:off x="6413043" y="6109578"/>
              <a:ext cx="788091" cy="480538"/>
              <a:chOff x="3447504" y="6046465"/>
              <a:chExt cx="759555" cy="596713"/>
            </a:xfrm>
          </p:grpSpPr>
          <p:sp>
            <p:nvSpPr>
              <p:cNvPr id="294" name="Rectangle 293">
                <a:extLst>
                  <a:ext uri="{FF2B5EF4-FFF2-40B4-BE49-F238E27FC236}">
                    <a16:creationId xmlns:a16="http://schemas.microsoft.com/office/drawing/2014/main" id="{3A7EA7B0-42AB-B741-9F62-0F953919ACA8}"/>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295" name="Rectangle 294">
                <a:extLst>
                  <a:ext uri="{FF2B5EF4-FFF2-40B4-BE49-F238E27FC236}">
                    <a16:creationId xmlns:a16="http://schemas.microsoft.com/office/drawing/2014/main" id="{FF34D4F0-C338-6C4E-A04E-D158CB449F22}"/>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30" name="Group 229">
              <a:extLst>
                <a:ext uri="{FF2B5EF4-FFF2-40B4-BE49-F238E27FC236}">
                  <a16:creationId xmlns:a16="http://schemas.microsoft.com/office/drawing/2014/main" id="{BFFEB6DE-41D7-2F42-B247-482E367CBD3C}"/>
                </a:ext>
              </a:extLst>
            </p:cNvPr>
            <p:cNvGrpSpPr/>
            <p:nvPr/>
          </p:nvGrpSpPr>
          <p:grpSpPr>
            <a:xfrm>
              <a:off x="7599227" y="6109578"/>
              <a:ext cx="788091" cy="480538"/>
              <a:chOff x="5376636" y="6046465"/>
              <a:chExt cx="759555" cy="596713"/>
            </a:xfrm>
          </p:grpSpPr>
          <p:sp>
            <p:nvSpPr>
              <p:cNvPr id="292" name="Rectangle 291">
                <a:extLst>
                  <a:ext uri="{FF2B5EF4-FFF2-40B4-BE49-F238E27FC236}">
                    <a16:creationId xmlns:a16="http://schemas.microsoft.com/office/drawing/2014/main" id="{58528529-CEBE-B84E-9227-47325CE4BBC5}"/>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293" name="Rectangle 292">
                <a:extLst>
                  <a:ext uri="{FF2B5EF4-FFF2-40B4-BE49-F238E27FC236}">
                    <a16:creationId xmlns:a16="http://schemas.microsoft.com/office/drawing/2014/main" id="{E931A60E-00D5-1448-84C4-D9CBBEC8108C}"/>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31" name="Group 230">
              <a:extLst>
                <a:ext uri="{FF2B5EF4-FFF2-40B4-BE49-F238E27FC236}">
                  <a16:creationId xmlns:a16="http://schemas.microsoft.com/office/drawing/2014/main" id="{21F52EF4-8AB7-4044-9322-39D2E21D61BD}"/>
                </a:ext>
              </a:extLst>
            </p:cNvPr>
            <p:cNvGrpSpPr/>
            <p:nvPr/>
          </p:nvGrpSpPr>
          <p:grpSpPr>
            <a:xfrm>
              <a:off x="4914466" y="3462124"/>
              <a:ext cx="743166" cy="532022"/>
              <a:chOff x="5040548" y="1189925"/>
              <a:chExt cx="716257" cy="660644"/>
            </a:xfrm>
          </p:grpSpPr>
          <p:sp>
            <p:nvSpPr>
              <p:cNvPr id="290" name="Rectangle 289">
                <a:extLst>
                  <a:ext uri="{FF2B5EF4-FFF2-40B4-BE49-F238E27FC236}">
                    <a16:creationId xmlns:a16="http://schemas.microsoft.com/office/drawing/2014/main" id="{E7B9E7E5-799D-7D4F-868A-7C80092871FD}"/>
                  </a:ext>
                </a:extLst>
              </p:cNvPr>
              <p:cNvSpPr/>
              <p:nvPr/>
            </p:nvSpPr>
            <p:spPr>
              <a:xfrm>
                <a:off x="5040548"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a</a:t>
                </a:r>
                <a:endParaRPr lang="en-GB" sz="1050" dirty="0">
                  <a:solidFill>
                    <a:schemeClr val="tx1"/>
                  </a:solidFill>
                </a:endParaRPr>
              </a:p>
            </p:txBody>
          </p:sp>
          <p:sp>
            <p:nvSpPr>
              <p:cNvPr id="291" name="Rectangle 290">
                <a:extLst>
                  <a:ext uri="{FF2B5EF4-FFF2-40B4-BE49-F238E27FC236}">
                    <a16:creationId xmlns:a16="http://schemas.microsoft.com/office/drawing/2014/main" id="{ABBC7EB1-DAD5-DB47-9B00-E459A55AB22F}"/>
                  </a:ext>
                </a:extLst>
              </p:cNvPr>
              <p:cNvSpPr/>
              <p:nvPr/>
            </p:nvSpPr>
            <p:spPr>
              <a:xfrm>
                <a:off x="5040548"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grpSp>
          <p:nvGrpSpPr>
            <p:cNvPr id="232" name="Group 231">
              <a:extLst>
                <a:ext uri="{FF2B5EF4-FFF2-40B4-BE49-F238E27FC236}">
                  <a16:creationId xmlns:a16="http://schemas.microsoft.com/office/drawing/2014/main" id="{CE32B79A-2CE5-3542-84FF-B88C5F3FAD0C}"/>
                </a:ext>
              </a:extLst>
            </p:cNvPr>
            <p:cNvGrpSpPr/>
            <p:nvPr/>
          </p:nvGrpSpPr>
          <p:grpSpPr>
            <a:xfrm>
              <a:off x="5889179" y="3462124"/>
              <a:ext cx="743166" cy="532022"/>
              <a:chOff x="6859714" y="1189925"/>
              <a:chExt cx="716257" cy="660644"/>
            </a:xfrm>
          </p:grpSpPr>
          <p:sp>
            <p:nvSpPr>
              <p:cNvPr id="288" name="Rectangle 287">
                <a:extLst>
                  <a:ext uri="{FF2B5EF4-FFF2-40B4-BE49-F238E27FC236}">
                    <a16:creationId xmlns:a16="http://schemas.microsoft.com/office/drawing/2014/main" id="{86922499-93AD-AC4A-835C-09AA07D64417}"/>
                  </a:ext>
                </a:extLst>
              </p:cNvPr>
              <p:cNvSpPr/>
              <p:nvPr/>
            </p:nvSpPr>
            <p:spPr>
              <a:xfrm>
                <a:off x="6859714"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SPACE</a:t>
                </a:r>
                <a:endParaRPr lang="en-GB" sz="1050" dirty="0">
                  <a:solidFill>
                    <a:schemeClr val="tx1"/>
                  </a:solidFill>
                </a:endParaRPr>
              </a:p>
            </p:txBody>
          </p:sp>
          <p:sp>
            <p:nvSpPr>
              <p:cNvPr id="289" name="Rectangle 288">
                <a:extLst>
                  <a:ext uri="{FF2B5EF4-FFF2-40B4-BE49-F238E27FC236}">
                    <a16:creationId xmlns:a16="http://schemas.microsoft.com/office/drawing/2014/main" id="{7B9B7EAD-4A7E-684C-95CA-D86C6EB3DD95}"/>
                  </a:ext>
                </a:extLst>
              </p:cNvPr>
              <p:cNvSpPr/>
              <p:nvPr/>
            </p:nvSpPr>
            <p:spPr>
              <a:xfrm>
                <a:off x="6859714"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sp>
          <p:nvSpPr>
            <p:cNvPr id="233" name="Rectangle 232">
              <a:extLst>
                <a:ext uri="{FF2B5EF4-FFF2-40B4-BE49-F238E27FC236}">
                  <a16:creationId xmlns:a16="http://schemas.microsoft.com/office/drawing/2014/main" id="{DA93FDCF-C794-8344-8334-AA6885E8D5EE}"/>
                </a:ext>
              </a:extLst>
            </p:cNvPr>
            <p:cNvSpPr/>
            <p:nvPr/>
          </p:nvSpPr>
          <p:spPr>
            <a:xfrm>
              <a:off x="5541543" y="240380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10</a:t>
              </a:r>
              <a:endParaRPr lang="en-GB" sz="1050" dirty="0">
                <a:solidFill>
                  <a:schemeClr val="tx1"/>
                </a:solidFill>
              </a:endParaRPr>
            </a:p>
          </p:txBody>
        </p:sp>
        <p:grpSp>
          <p:nvGrpSpPr>
            <p:cNvPr id="234" name="Group 233">
              <a:extLst>
                <a:ext uri="{FF2B5EF4-FFF2-40B4-BE49-F238E27FC236}">
                  <a16:creationId xmlns:a16="http://schemas.microsoft.com/office/drawing/2014/main" id="{CB049703-7893-F846-9B6D-A7D2FEB63D54}"/>
                </a:ext>
              </a:extLst>
            </p:cNvPr>
            <p:cNvGrpSpPr/>
            <p:nvPr/>
          </p:nvGrpSpPr>
          <p:grpSpPr>
            <a:xfrm>
              <a:off x="257514" y="5052469"/>
              <a:ext cx="743166" cy="532023"/>
              <a:chOff x="6231799" y="4357920"/>
              <a:chExt cx="716257" cy="660645"/>
            </a:xfrm>
          </p:grpSpPr>
          <p:sp>
            <p:nvSpPr>
              <p:cNvPr id="286" name="Rectangle 285">
                <a:extLst>
                  <a:ext uri="{FF2B5EF4-FFF2-40B4-BE49-F238E27FC236}">
                    <a16:creationId xmlns:a16="http://schemas.microsoft.com/office/drawing/2014/main" id="{2CDB5C1B-61E6-3744-B6CC-157547016011}"/>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287" name="Rectangle 286">
                <a:extLst>
                  <a:ext uri="{FF2B5EF4-FFF2-40B4-BE49-F238E27FC236}">
                    <a16:creationId xmlns:a16="http://schemas.microsoft.com/office/drawing/2014/main" id="{E55B4BC5-F93C-CC44-B31D-4F4D0F309C7B}"/>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sp>
          <p:nvSpPr>
            <p:cNvPr id="235" name="Rectangle 234">
              <a:extLst>
                <a:ext uri="{FF2B5EF4-FFF2-40B4-BE49-F238E27FC236}">
                  <a16:creationId xmlns:a16="http://schemas.microsoft.com/office/drawing/2014/main" id="{1E56226C-2180-804A-8CC5-52FC3AE04296}"/>
                </a:ext>
              </a:extLst>
            </p:cNvPr>
            <p:cNvSpPr/>
            <p:nvPr/>
          </p:nvSpPr>
          <p:spPr>
            <a:xfrm>
              <a:off x="2341025"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6" name="Rectangle 235">
              <a:extLst>
                <a:ext uri="{FF2B5EF4-FFF2-40B4-BE49-F238E27FC236}">
                  <a16:creationId xmlns:a16="http://schemas.microsoft.com/office/drawing/2014/main" id="{87E5BDAD-4B1E-E64A-A1BE-1D3344CAB850}"/>
                </a:ext>
              </a:extLst>
            </p:cNvPr>
            <p:cNvSpPr/>
            <p:nvPr/>
          </p:nvSpPr>
          <p:spPr>
            <a:xfrm>
              <a:off x="4663580"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7" name="Rectangle 236">
              <a:extLst>
                <a:ext uri="{FF2B5EF4-FFF2-40B4-BE49-F238E27FC236}">
                  <a16:creationId xmlns:a16="http://schemas.microsoft.com/office/drawing/2014/main" id="{E7854F9C-EFA0-1C40-8B86-5B26CFAFA48C}"/>
                </a:ext>
              </a:extLst>
            </p:cNvPr>
            <p:cNvSpPr/>
            <p:nvPr/>
          </p:nvSpPr>
          <p:spPr>
            <a:xfrm>
              <a:off x="7028107" y="505532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8" name="Rectangle 237">
              <a:extLst>
                <a:ext uri="{FF2B5EF4-FFF2-40B4-BE49-F238E27FC236}">
                  <a16:creationId xmlns:a16="http://schemas.microsoft.com/office/drawing/2014/main" id="{E9C1B8D5-D484-174B-94A9-59858B26F4AD}"/>
                </a:ext>
              </a:extLst>
            </p:cNvPr>
            <p:cNvSpPr/>
            <p:nvPr/>
          </p:nvSpPr>
          <p:spPr>
            <a:xfrm>
              <a:off x="9360897" y="506959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9" name="Rectangle 238">
              <a:extLst>
                <a:ext uri="{FF2B5EF4-FFF2-40B4-BE49-F238E27FC236}">
                  <a16:creationId xmlns:a16="http://schemas.microsoft.com/office/drawing/2014/main" id="{7C2FE045-B1D6-FC43-A4F0-B660E2D93499}"/>
                </a:ext>
              </a:extLst>
            </p:cNvPr>
            <p:cNvSpPr/>
            <p:nvPr/>
          </p:nvSpPr>
          <p:spPr>
            <a:xfrm>
              <a:off x="908783" y="388540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240" name="Group 239">
              <a:extLst>
                <a:ext uri="{FF2B5EF4-FFF2-40B4-BE49-F238E27FC236}">
                  <a16:creationId xmlns:a16="http://schemas.microsoft.com/office/drawing/2014/main" id="{F683F3A2-8159-3348-871A-DB28B27D596F}"/>
                </a:ext>
              </a:extLst>
            </p:cNvPr>
            <p:cNvGrpSpPr/>
            <p:nvPr/>
          </p:nvGrpSpPr>
          <p:grpSpPr>
            <a:xfrm>
              <a:off x="5971" y="4254435"/>
              <a:ext cx="743166" cy="532022"/>
              <a:chOff x="6813639" y="2674940"/>
              <a:chExt cx="716257" cy="660644"/>
            </a:xfrm>
          </p:grpSpPr>
          <p:sp>
            <p:nvSpPr>
              <p:cNvPr id="284" name="Rectangle 283">
                <a:extLst>
                  <a:ext uri="{FF2B5EF4-FFF2-40B4-BE49-F238E27FC236}">
                    <a16:creationId xmlns:a16="http://schemas.microsoft.com/office/drawing/2014/main" id="{8FB22822-523D-764D-9682-D3FC9F454C82}"/>
                  </a:ext>
                </a:extLst>
              </p:cNvPr>
              <p:cNvSpPr/>
              <p:nvPr/>
            </p:nvSpPr>
            <p:spPr>
              <a:xfrm>
                <a:off x="6813639"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n</a:t>
                </a:r>
                <a:endParaRPr lang="en-GB" sz="1050" dirty="0">
                  <a:solidFill>
                    <a:schemeClr val="tx1"/>
                  </a:solidFill>
                </a:endParaRPr>
              </a:p>
            </p:txBody>
          </p:sp>
          <p:sp>
            <p:nvSpPr>
              <p:cNvPr id="285" name="Rectangle 284">
                <a:extLst>
                  <a:ext uri="{FF2B5EF4-FFF2-40B4-BE49-F238E27FC236}">
                    <a16:creationId xmlns:a16="http://schemas.microsoft.com/office/drawing/2014/main" id="{A48B0881-B91F-E04B-B9DF-23E80A74B01C}"/>
                  </a:ext>
                </a:extLst>
              </p:cNvPr>
              <p:cNvSpPr/>
              <p:nvPr/>
            </p:nvSpPr>
            <p:spPr>
              <a:xfrm>
                <a:off x="6813639"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3</a:t>
                </a:r>
              </a:p>
            </p:txBody>
          </p:sp>
        </p:grpSp>
        <p:sp>
          <p:nvSpPr>
            <p:cNvPr id="241" name="Rectangle 240">
              <a:extLst>
                <a:ext uri="{FF2B5EF4-FFF2-40B4-BE49-F238E27FC236}">
                  <a16:creationId xmlns:a16="http://schemas.microsoft.com/office/drawing/2014/main" id="{27933D61-A33A-194F-B8CC-0200C3A343A1}"/>
                </a:ext>
              </a:extLst>
            </p:cNvPr>
            <p:cNvSpPr/>
            <p:nvPr/>
          </p:nvSpPr>
          <p:spPr>
            <a:xfrm>
              <a:off x="10949827" y="3885399"/>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242" name="Group 241">
              <a:extLst>
                <a:ext uri="{FF2B5EF4-FFF2-40B4-BE49-F238E27FC236}">
                  <a16:creationId xmlns:a16="http://schemas.microsoft.com/office/drawing/2014/main" id="{C4FDE063-BCEB-4D48-9559-363681FEBDAA}"/>
                </a:ext>
              </a:extLst>
            </p:cNvPr>
            <p:cNvGrpSpPr/>
            <p:nvPr/>
          </p:nvGrpSpPr>
          <p:grpSpPr>
            <a:xfrm>
              <a:off x="9511135" y="3841544"/>
              <a:ext cx="743166" cy="532022"/>
              <a:chOff x="4994473" y="2674940"/>
              <a:chExt cx="716257" cy="660644"/>
            </a:xfrm>
          </p:grpSpPr>
          <p:sp>
            <p:nvSpPr>
              <p:cNvPr id="282" name="Rectangle 281">
                <a:extLst>
                  <a:ext uri="{FF2B5EF4-FFF2-40B4-BE49-F238E27FC236}">
                    <a16:creationId xmlns:a16="http://schemas.microsoft.com/office/drawing/2014/main" id="{11DA0BA6-66A2-2543-BD1D-EDA7689784EF}"/>
                  </a:ext>
                </a:extLst>
              </p:cNvPr>
              <p:cNvSpPr/>
              <p:nvPr/>
            </p:nvSpPr>
            <p:spPr>
              <a:xfrm>
                <a:off x="4994473"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e</a:t>
                </a:r>
                <a:endParaRPr lang="en-GB" sz="1050" dirty="0">
                  <a:solidFill>
                    <a:schemeClr val="tx1"/>
                  </a:solidFill>
                </a:endParaRPr>
              </a:p>
            </p:txBody>
          </p:sp>
          <p:sp>
            <p:nvSpPr>
              <p:cNvPr id="283" name="Rectangle 282">
                <a:extLst>
                  <a:ext uri="{FF2B5EF4-FFF2-40B4-BE49-F238E27FC236}">
                    <a16:creationId xmlns:a16="http://schemas.microsoft.com/office/drawing/2014/main" id="{33F3B0F0-AE49-D440-A882-C4C696F1165F}"/>
                  </a:ext>
                </a:extLst>
              </p:cNvPr>
              <p:cNvSpPr/>
              <p:nvPr/>
            </p:nvSpPr>
            <p:spPr>
              <a:xfrm>
                <a:off x="4994473"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4</a:t>
                </a:r>
              </a:p>
            </p:txBody>
          </p:sp>
        </p:grpSp>
        <p:sp>
          <p:nvSpPr>
            <p:cNvPr id="243" name="Rectangle 242">
              <a:extLst>
                <a:ext uri="{FF2B5EF4-FFF2-40B4-BE49-F238E27FC236}">
                  <a16:creationId xmlns:a16="http://schemas.microsoft.com/office/drawing/2014/main" id="{8C5DC5A6-90DB-274F-B81D-49FF3C226870}"/>
                </a:ext>
              </a:extLst>
            </p:cNvPr>
            <p:cNvSpPr/>
            <p:nvPr/>
          </p:nvSpPr>
          <p:spPr>
            <a:xfrm>
              <a:off x="919206"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7</a:t>
              </a:r>
              <a:endParaRPr lang="en-GB" sz="1050" dirty="0">
                <a:solidFill>
                  <a:schemeClr val="tx1"/>
                </a:solidFill>
              </a:endParaRPr>
            </a:p>
          </p:txBody>
        </p:sp>
        <p:sp>
          <p:nvSpPr>
            <p:cNvPr id="244" name="Rectangle 243">
              <a:extLst>
                <a:ext uri="{FF2B5EF4-FFF2-40B4-BE49-F238E27FC236}">
                  <a16:creationId xmlns:a16="http://schemas.microsoft.com/office/drawing/2014/main" id="{BAD2BBC2-BEF8-C646-86B2-EEDDEBE5237A}"/>
                </a:ext>
              </a:extLst>
            </p:cNvPr>
            <p:cNvSpPr/>
            <p:nvPr/>
          </p:nvSpPr>
          <p:spPr>
            <a:xfrm>
              <a:off x="3251244" y="392250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245" name="Rectangle 244">
              <a:extLst>
                <a:ext uri="{FF2B5EF4-FFF2-40B4-BE49-F238E27FC236}">
                  <a16:creationId xmlns:a16="http://schemas.microsoft.com/office/drawing/2014/main" id="{94F1F809-EDDB-CB45-9963-132C14155032}"/>
                </a:ext>
              </a:extLst>
            </p:cNvPr>
            <p:cNvSpPr/>
            <p:nvPr/>
          </p:nvSpPr>
          <p:spPr>
            <a:xfrm>
              <a:off x="7998686" y="394248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246" name="Rectangle 245">
              <a:extLst>
                <a:ext uri="{FF2B5EF4-FFF2-40B4-BE49-F238E27FC236}">
                  <a16:creationId xmlns:a16="http://schemas.microsoft.com/office/drawing/2014/main" id="{0E014082-CE71-6649-B2FA-D21CDD0137C9}"/>
                </a:ext>
              </a:extLst>
            </p:cNvPr>
            <p:cNvSpPr/>
            <p:nvPr/>
          </p:nvSpPr>
          <p:spPr>
            <a:xfrm>
              <a:off x="9988125"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8</a:t>
              </a:r>
              <a:endParaRPr lang="en-GB" sz="1050" dirty="0">
                <a:solidFill>
                  <a:schemeClr val="tx1"/>
                </a:solidFill>
              </a:endParaRPr>
            </a:p>
          </p:txBody>
        </p:sp>
        <p:sp>
          <p:nvSpPr>
            <p:cNvPr id="247" name="Rectangle 246">
              <a:extLst>
                <a:ext uri="{FF2B5EF4-FFF2-40B4-BE49-F238E27FC236}">
                  <a16:creationId xmlns:a16="http://schemas.microsoft.com/office/drawing/2014/main" id="{154BDDA5-DFB2-B746-93C7-935481022855}"/>
                </a:ext>
              </a:extLst>
            </p:cNvPr>
            <p:cNvSpPr/>
            <p:nvPr/>
          </p:nvSpPr>
          <p:spPr>
            <a:xfrm>
              <a:off x="1977555" y="213564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11</a:t>
              </a:r>
              <a:endParaRPr lang="en-GB" sz="1050" dirty="0">
                <a:solidFill>
                  <a:schemeClr val="tx1"/>
                </a:solidFill>
              </a:endParaRPr>
            </a:p>
          </p:txBody>
        </p:sp>
        <p:cxnSp>
          <p:nvCxnSpPr>
            <p:cNvPr id="248" name="Straight Connector 247">
              <a:extLst>
                <a:ext uri="{FF2B5EF4-FFF2-40B4-BE49-F238E27FC236}">
                  <a16:creationId xmlns:a16="http://schemas.microsoft.com/office/drawing/2014/main" id="{6EF9A0BB-D628-2E4B-A15F-E84490A8853F}"/>
                </a:ext>
              </a:extLst>
            </p:cNvPr>
            <p:cNvCxnSpPr>
              <a:endCxn id="267" idx="0"/>
            </p:cNvCxnSpPr>
            <p:nvPr/>
          </p:nvCxnSpPr>
          <p:spPr>
            <a:xfrm flipH="1">
              <a:off x="1970709" y="5351017"/>
              <a:ext cx="670850"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BCA9F3BD-FCFD-D747-930D-425119FFD5B3}"/>
                </a:ext>
              </a:extLst>
            </p:cNvPr>
            <p:cNvCxnSpPr>
              <a:endCxn id="273" idx="0"/>
            </p:cNvCxnSpPr>
            <p:nvPr/>
          </p:nvCxnSpPr>
          <p:spPr>
            <a:xfrm>
              <a:off x="2641558" y="5351017"/>
              <a:ext cx="563698" cy="7519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2BED9569-B718-0847-8E8D-1618057F20F4}"/>
                </a:ext>
              </a:extLst>
            </p:cNvPr>
            <p:cNvCxnSpPr>
              <a:endCxn id="276" idx="0"/>
            </p:cNvCxnSpPr>
            <p:nvPr/>
          </p:nvCxnSpPr>
          <p:spPr>
            <a:xfrm flipH="1">
              <a:off x="4470531" y="5351016"/>
              <a:ext cx="493582"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34E29F5F-BD20-AD4F-82E4-7871B03AAC1B}"/>
                </a:ext>
              </a:extLst>
            </p:cNvPr>
            <p:cNvCxnSpPr>
              <a:stCxn id="301" idx="0"/>
              <a:endCxn id="236" idx="2"/>
            </p:cNvCxnSpPr>
            <p:nvPr/>
          </p:nvCxnSpPr>
          <p:spPr>
            <a:xfrm flipH="1" flipV="1">
              <a:off x="4964113" y="5351016"/>
              <a:ext cx="613760" cy="75856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15C3C06A-5D27-1F44-9BE5-4240E2D2E294}"/>
                </a:ext>
              </a:extLst>
            </p:cNvPr>
            <p:cNvCxnSpPr>
              <a:endCxn id="300" idx="0"/>
            </p:cNvCxnSpPr>
            <p:nvPr/>
          </p:nvCxnSpPr>
          <p:spPr>
            <a:xfrm>
              <a:off x="7328639" y="5353871"/>
              <a:ext cx="664634" cy="75570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8BC0A241-18A8-8C4B-8A7D-43B471221746}"/>
                </a:ext>
              </a:extLst>
            </p:cNvPr>
            <p:cNvCxnSpPr>
              <a:endCxn id="284" idx="0"/>
            </p:cNvCxnSpPr>
            <p:nvPr/>
          </p:nvCxnSpPr>
          <p:spPr>
            <a:xfrm flipH="1">
              <a:off x="6786774" y="5353871"/>
              <a:ext cx="541865" cy="7662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8DF91CD4-F368-BE40-B5FE-C0A515145A4B}"/>
                </a:ext>
              </a:extLst>
            </p:cNvPr>
            <p:cNvCxnSpPr/>
            <p:nvPr/>
          </p:nvCxnSpPr>
          <p:spPr>
            <a:xfrm>
              <a:off x="9661430" y="5368141"/>
              <a:ext cx="460564" cy="75197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E5F45EE5-2BE5-2B4A-9AA7-8708B238FEA5}"/>
                </a:ext>
              </a:extLst>
            </p:cNvPr>
            <p:cNvCxnSpPr/>
            <p:nvPr/>
          </p:nvCxnSpPr>
          <p:spPr>
            <a:xfrm flipH="1">
              <a:off x="9179457" y="5368141"/>
              <a:ext cx="481973" cy="7519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0B8C45C2-E7DE-A945-87DC-754A9312C35E}"/>
                </a:ext>
              </a:extLst>
            </p:cNvPr>
            <p:cNvCxnSpPr/>
            <p:nvPr/>
          </p:nvCxnSpPr>
          <p:spPr>
            <a:xfrm>
              <a:off x="8299219" y="4241031"/>
              <a:ext cx="1362211" cy="82856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E022089B-1FD1-BB4A-9B2E-1A5923D00FE3}"/>
                </a:ext>
              </a:extLst>
            </p:cNvPr>
            <p:cNvCxnSpPr/>
            <p:nvPr/>
          </p:nvCxnSpPr>
          <p:spPr>
            <a:xfrm flipH="1">
              <a:off x="7328639" y="4241031"/>
              <a:ext cx="970579" cy="8142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053957B4-9E50-0D42-9E27-9F85B3BD0CBA}"/>
                </a:ext>
              </a:extLst>
            </p:cNvPr>
            <p:cNvCxnSpPr>
              <a:endCxn id="261" idx="0"/>
            </p:cNvCxnSpPr>
            <p:nvPr/>
          </p:nvCxnSpPr>
          <p:spPr>
            <a:xfrm flipH="1">
              <a:off x="10711854" y="4183946"/>
              <a:ext cx="538506" cy="91818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6B70A491-0B97-0443-A929-C53B2108A726}"/>
                </a:ext>
              </a:extLst>
            </p:cNvPr>
            <p:cNvCxnSpPr>
              <a:endCxn id="263" idx="0"/>
            </p:cNvCxnSpPr>
            <p:nvPr/>
          </p:nvCxnSpPr>
          <p:spPr>
            <a:xfrm>
              <a:off x="11250360" y="4183946"/>
              <a:ext cx="371584" cy="91818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9D5B2605-778B-6847-B941-6187B0CB5C33}"/>
                </a:ext>
              </a:extLst>
            </p:cNvPr>
            <p:cNvCxnSpPr/>
            <p:nvPr/>
          </p:nvCxnSpPr>
          <p:spPr>
            <a:xfrm>
              <a:off x="3551777" y="4221051"/>
              <a:ext cx="1412336" cy="83141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810D99B9-D5E6-C647-AA8E-7FDDF7B83E9A}"/>
                </a:ext>
              </a:extLst>
            </p:cNvPr>
            <p:cNvCxnSpPr/>
            <p:nvPr/>
          </p:nvCxnSpPr>
          <p:spPr>
            <a:xfrm flipH="1">
              <a:off x="2641558" y="4221051"/>
              <a:ext cx="910219" cy="83141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B4DFFB8D-E6AB-8849-87BD-4B7D0FE872B7}"/>
                </a:ext>
              </a:extLst>
            </p:cNvPr>
            <p:cNvCxnSpPr/>
            <p:nvPr/>
          </p:nvCxnSpPr>
          <p:spPr>
            <a:xfrm>
              <a:off x="1209316" y="4183947"/>
              <a:ext cx="371584" cy="86852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0E5D7B6F-CA6C-0749-8B96-311945226EFA}"/>
                </a:ext>
              </a:extLst>
            </p:cNvPr>
            <p:cNvCxnSpPr/>
            <p:nvPr/>
          </p:nvCxnSpPr>
          <p:spPr>
            <a:xfrm flipH="1">
              <a:off x="629098" y="4183947"/>
              <a:ext cx="580218" cy="86852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C824CAE9-E8EF-F648-A548-8F8214F8BEC6}"/>
                </a:ext>
              </a:extLst>
            </p:cNvPr>
            <p:cNvCxnSpPr/>
            <p:nvPr/>
          </p:nvCxnSpPr>
          <p:spPr>
            <a:xfrm flipH="1">
              <a:off x="377555" y="3216388"/>
              <a:ext cx="842184" cy="103804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473C1E2D-DB12-BE41-BED2-B82105C4688F}"/>
                </a:ext>
              </a:extLst>
            </p:cNvPr>
            <p:cNvCxnSpPr/>
            <p:nvPr/>
          </p:nvCxnSpPr>
          <p:spPr>
            <a:xfrm flipH="1">
              <a:off x="1209316" y="3216388"/>
              <a:ext cx="10423" cy="66901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F6F95E60-5F2E-0041-8593-54E0E8AB5515}"/>
                </a:ext>
              </a:extLst>
            </p:cNvPr>
            <p:cNvCxnSpPr/>
            <p:nvPr/>
          </p:nvCxnSpPr>
          <p:spPr>
            <a:xfrm flipH="1">
              <a:off x="9882718" y="3216388"/>
              <a:ext cx="405940" cy="62515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CAA427CB-DA0F-144C-886C-24375C9B17E8}"/>
                </a:ext>
              </a:extLst>
            </p:cNvPr>
            <p:cNvCxnSpPr/>
            <p:nvPr/>
          </p:nvCxnSpPr>
          <p:spPr>
            <a:xfrm>
              <a:off x="10288658" y="3216388"/>
              <a:ext cx="961702" cy="66901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398BC030-35D9-8940-A260-1B788E2C99D4}"/>
                </a:ext>
              </a:extLst>
            </p:cNvPr>
            <p:cNvCxnSpPr/>
            <p:nvPr/>
          </p:nvCxnSpPr>
          <p:spPr>
            <a:xfrm flipH="1">
              <a:off x="1219739" y="2434189"/>
              <a:ext cx="1058348" cy="48365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F8D7B3CF-0F4D-BD40-85BE-A45DDBEB4E2B}"/>
                </a:ext>
              </a:extLst>
            </p:cNvPr>
            <p:cNvCxnSpPr/>
            <p:nvPr/>
          </p:nvCxnSpPr>
          <p:spPr>
            <a:xfrm>
              <a:off x="2278087" y="2434189"/>
              <a:ext cx="1273690" cy="148831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F2F865C7-4269-E94F-A175-B4918B7BDFE6}"/>
                </a:ext>
              </a:extLst>
            </p:cNvPr>
            <p:cNvCxnSpPr/>
            <p:nvPr/>
          </p:nvCxnSpPr>
          <p:spPr>
            <a:xfrm>
              <a:off x="5842076" y="2702348"/>
              <a:ext cx="418687" cy="75977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280D2EB4-9653-3E42-A3CC-2151E0E6D602}"/>
                </a:ext>
              </a:extLst>
            </p:cNvPr>
            <p:cNvCxnSpPr/>
            <p:nvPr/>
          </p:nvCxnSpPr>
          <p:spPr>
            <a:xfrm flipH="1">
              <a:off x="5286050" y="2702348"/>
              <a:ext cx="556026" cy="75977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2" name="Rectangle 271">
              <a:extLst>
                <a:ext uri="{FF2B5EF4-FFF2-40B4-BE49-F238E27FC236}">
                  <a16:creationId xmlns:a16="http://schemas.microsoft.com/office/drawing/2014/main" id="{030813A0-B92C-2F48-ACDD-38221CC3CA31}"/>
                </a:ext>
              </a:extLst>
            </p:cNvPr>
            <p:cNvSpPr/>
            <p:nvPr/>
          </p:nvSpPr>
          <p:spPr>
            <a:xfrm>
              <a:off x="8341521" y="210525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12</a:t>
              </a:r>
              <a:endParaRPr lang="en-GB" sz="1050" dirty="0">
                <a:solidFill>
                  <a:schemeClr val="tx1"/>
                </a:solidFill>
              </a:endParaRPr>
            </a:p>
          </p:txBody>
        </p:sp>
        <p:cxnSp>
          <p:nvCxnSpPr>
            <p:cNvPr id="273" name="Straight Connector 272">
              <a:extLst>
                <a:ext uri="{FF2B5EF4-FFF2-40B4-BE49-F238E27FC236}">
                  <a16:creationId xmlns:a16="http://schemas.microsoft.com/office/drawing/2014/main" id="{C4038595-3B66-0148-95C7-BF7C4AE27FBC}"/>
                </a:ext>
              </a:extLst>
            </p:cNvPr>
            <p:cNvCxnSpPr/>
            <p:nvPr/>
          </p:nvCxnSpPr>
          <p:spPr>
            <a:xfrm>
              <a:off x="8642053" y="2403801"/>
              <a:ext cx="1646604" cy="51404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627A613F-0B77-F64C-828F-DD66F82E9DAD}"/>
                </a:ext>
              </a:extLst>
            </p:cNvPr>
            <p:cNvCxnSpPr/>
            <p:nvPr/>
          </p:nvCxnSpPr>
          <p:spPr>
            <a:xfrm flipH="1">
              <a:off x="8299219" y="2403801"/>
              <a:ext cx="342835" cy="153868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B8B9771F-D3CF-F941-9A76-04E4B9312041}"/>
                </a:ext>
              </a:extLst>
            </p:cNvPr>
            <p:cNvCxnSpPr/>
            <p:nvPr/>
          </p:nvCxnSpPr>
          <p:spPr>
            <a:xfrm flipH="1">
              <a:off x="2278087" y="1154950"/>
              <a:ext cx="1497865" cy="9806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6" name="Rectangle 275">
              <a:extLst>
                <a:ext uri="{FF2B5EF4-FFF2-40B4-BE49-F238E27FC236}">
                  <a16:creationId xmlns:a16="http://schemas.microsoft.com/office/drawing/2014/main" id="{D299F2F1-FA26-D84E-B042-39E964A08D75}"/>
                </a:ext>
              </a:extLst>
            </p:cNvPr>
            <p:cNvSpPr/>
            <p:nvPr/>
          </p:nvSpPr>
          <p:spPr>
            <a:xfrm>
              <a:off x="6832826" y="87638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22</a:t>
              </a:r>
              <a:endParaRPr lang="en-GB" sz="1050" dirty="0">
                <a:solidFill>
                  <a:schemeClr val="tx1"/>
                </a:solidFill>
              </a:endParaRPr>
            </a:p>
          </p:txBody>
        </p:sp>
        <p:cxnSp>
          <p:nvCxnSpPr>
            <p:cNvPr id="277" name="Straight Connector 276">
              <a:extLst>
                <a:ext uri="{FF2B5EF4-FFF2-40B4-BE49-F238E27FC236}">
                  <a16:creationId xmlns:a16="http://schemas.microsoft.com/office/drawing/2014/main" id="{7B0A4D1B-BB51-7B4E-B10F-564E673429E9}"/>
                </a:ext>
              </a:extLst>
            </p:cNvPr>
            <p:cNvCxnSpPr/>
            <p:nvPr/>
          </p:nvCxnSpPr>
          <p:spPr>
            <a:xfrm flipH="1">
              <a:off x="5842076" y="1174930"/>
              <a:ext cx="1291283" cy="12288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9B1AC97D-B569-2E43-980F-9C5E479CDFEE}"/>
                </a:ext>
              </a:extLst>
            </p:cNvPr>
            <p:cNvCxnSpPr/>
            <p:nvPr/>
          </p:nvCxnSpPr>
          <p:spPr>
            <a:xfrm>
              <a:off x="7133359" y="1174930"/>
              <a:ext cx="1466393" cy="93032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9" name="Rectangle 278">
              <a:extLst>
                <a:ext uri="{FF2B5EF4-FFF2-40B4-BE49-F238E27FC236}">
                  <a16:creationId xmlns:a16="http://schemas.microsoft.com/office/drawing/2014/main" id="{EF90CE7D-E66D-B44B-89F7-7250335F2BEB}"/>
                </a:ext>
              </a:extLst>
            </p:cNvPr>
            <p:cNvSpPr/>
            <p:nvPr/>
          </p:nvSpPr>
          <p:spPr>
            <a:xfrm>
              <a:off x="4756026" y="191386"/>
              <a:ext cx="1778820" cy="2880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tx1"/>
                  </a:solidFill>
                </a:rPr>
                <a:t>START</a:t>
              </a:r>
              <a:endParaRPr lang="en-GB" sz="1050" dirty="0">
                <a:solidFill>
                  <a:schemeClr val="tx1"/>
                </a:solidFill>
              </a:endParaRPr>
            </a:p>
          </p:txBody>
        </p:sp>
        <p:cxnSp>
          <p:nvCxnSpPr>
            <p:cNvPr id="280" name="Straight Connector 279">
              <a:extLst>
                <a:ext uri="{FF2B5EF4-FFF2-40B4-BE49-F238E27FC236}">
                  <a16:creationId xmlns:a16="http://schemas.microsoft.com/office/drawing/2014/main" id="{82F2909C-00F6-E54B-AD49-B56B3861EF9E}"/>
                </a:ext>
              </a:extLst>
            </p:cNvPr>
            <p:cNvCxnSpPr/>
            <p:nvPr/>
          </p:nvCxnSpPr>
          <p:spPr>
            <a:xfrm>
              <a:off x="5657632" y="489932"/>
              <a:ext cx="1475726" cy="38645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E3B8488C-8CEB-1A45-858D-FE95A6EF27C6}"/>
                </a:ext>
              </a:extLst>
            </p:cNvPr>
            <p:cNvCxnSpPr>
              <a:cxnSpLocks/>
            </p:cNvCxnSpPr>
            <p:nvPr/>
          </p:nvCxnSpPr>
          <p:spPr>
            <a:xfrm flipH="1">
              <a:off x="3775952" y="489932"/>
              <a:ext cx="1879118" cy="684997"/>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000098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What’s the code?</a:t>
            </a:r>
          </a:p>
        </p:txBody>
      </p:sp>
      <p:sp>
        <p:nvSpPr>
          <p:cNvPr id="3" name="Content Placeholder 2"/>
          <p:cNvSpPr>
            <a:spLocks noGrp="1"/>
          </p:cNvSpPr>
          <p:nvPr>
            <p:ph idx="1"/>
          </p:nvPr>
        </p:nvSpPr>
        <p:spPr>
          <a:xfrm>
            <a:off x="0" y="698268"/>
            <a:ext cx="2928881" cy="6159731"/>
          </a:xfrm>
        </p:spPr>
        <p:txBody>
          <a:bodyPr>
            <a:noAutofit/>
          </a:bodyPr>
          <a:lstStyle/>
          <a:p>
            <a:r>
              <a:rPr lang="en-GB" sz="2000" dirty="0"/>
              <a:t>B is now 11110</a:t>
            </a:r>
          </a:p>
          <a:p>
            <a:endParaRPr lang="en-GB" sz="2000" dirty="0"/>
          </a:p>
          <a:p>
            <a:r>
              <a:rPr lang="en-GB" sz="2000" dirty="0"/>
              <a:t>What if you want a more popular letter, ‘e’</a:t>
            </a:r>
          </a:p>
          <a:p>
            <a:endParaRPr lang="en-GB" sz="2000" dirty="0"/>
          </a:p>
          <a:p>
            <a:r>
              <a:rPr lang="en-GB" sz="2000" dirty="0"/>
              <a:t>START</a:t>
            </a:r>
          </a:p>
          <a:p>
            <a:r>
              <a:rPr lang="en-GB" sz="2000" dirty="0"/>
              <a:t>RIGHT (22) </a:t>
            </a:r>
            <a:r>
              <a:rPr lang="mr-IN" sz="2000" dirty="0"/>
              <a:t>–</a:t>
            </a:r>
            <a:r>
              <a:rPr lang="en-GB" sz="2000" dirty="0"/>
              <a:t> 1</a:t>
            </a:r>
          </a:p>
          <a:p>
            <a:r>
              <a:rPr lang="en-GB" sz="2000" dirty="0"/>
              <a:t>RIGHT (12) - 1</a:t>
            </a:r>
          </a:p>
          <a:p>
            <a:r>
              <a:rPr lang="en-GB" sz="2000" dirty="0"/>
              <a:t>RIGHT (8) - 1</a:t>
            </a:r>
          </a:p>
          <a:p>
            <a:r>
              <a:rPr lang="en-GB" sz="2000" dirty="0"/>
              <a:t>LEFT (e) - 0</a:t>
            </a:r>
          </a:p>
          <a:p>
            <a:r>
              <a:rPr lang="en-GB" sz="2000" dirty="0"/>
              <a:t> </a:t>
            </a:r>
          </a:p>
          <a:p>
            <a:r>
              <a:rPr lang="en-GB" sz="2000" dirty="0"/>
              <a:t>So e is now 1110 </a:t>
            </a:r>
          </a:p>
          <a:p>
            <a:endParaRPr lang="en-GB" sz="2000" dirty="0"/>
          </a:p>
          <a:p>
            <a:r>
              <a:rPr lang="en-GB" sz="2000" dirty="0"/>
              <a:t>Because e is more popular than B, it has a shorter code</a:t>
            </a:r>
          </a:p>
          <a:p>
            <a:endParaRPr lang="en-GB" sz="2000" dirty="0"/>
          </a:p>
          <a:p>
            <a:endParaRPr lang="en-GB" sz="2000" dirty="0"/>
          </a:p>
          <a:p>
            <a:endParaRPr lang="en-GB" sz="2000" dirty="0"/>
          </a:p>
          <a:p>
            <a:endParaRPr lang="en-GB" sz="2000" dirty="0"/>
          </a:p>
          <a:p>
            <a:endParaRPr lang="en-GB" sz="2000" dirty="0"/>
          </a:p>
          <a:p>
            <a:r>
              <a:rPr lang="en-GB" sz="2000" dirty="0"/>
              <a:t> </a:t>
            </a:r>
          </a:p>
        </p:txBody>
      </p:sp>
      <p:grpSp>
        <p:nvGrpSpPr>
          <p:cNvPr id="216" name="Group 215">
            <a:extLst>
              <a:ext uri="{FF2B5EF4-FFF2-40B4-BE49-F238E27FC236}">
                <a16:creationId xmlns:a16="http://schemas.microsoft.com/office/drawing/2014/main" id="{D505FA69-BB26-D643-BEA0-8D677099E500}"/>
              </a:ext>
            </a:extLst>
          </p:cNvPr>
          <p:cNvGrpSpPr/>
          <p:nvPr/>
        </p:nvGrpSpPr>
        <p:grpSpPr>
          <a:xfrm>
            <a:off x="3718560" y="1173480"/>
            <a:ext cx="8274966" cy="5427168"/>
            <a:chOff x="5971" y="191386"/>
            <a:chExt cx="11987555" cy="6409262"/>
          </a:xfrm>
        </p:grpSpPr>
        <p:grpSp>
          <p:nvGrpSpPr>
            <p:cNvPr id="217" name="Group 216">
              <a:extLst>
                <a:ext uri="{FF2B5EF4-FFF2-40B4-BE49-F238E27FC236}">
                  <a16:creationId xmlns:a16="http://schemas.microsoft.com/office/drawing/2014/main" id="{DAB59771-A8DF-A445-B26E-9B12623C7F81}"/>
                </a:ext>
              </a:extLst>
            </p:cNvPr>
            <p:cNvGrpSpPr/>
            <p:nvPr/>
          </p:nvGrpSpPr>
          <p:grpSpPr>
            <a:xfrm>
              <a:off x="10340271" y="5102129"/>
              <a:ext cx="743166" cy="532023"/>
              <a:chOff x="3456747" y="4357920"/>
              <a:chExt cx="716257" cy="660645"/>
            </a:xfrm>
          </p:grpSpPr>
          <p:sp>
            <p:nvSpPr>
              <p:cNvPr id="318" name="Rectangle 317">
                <a:extLst>
                  <a:ext uri="{FF2B5EF4-FFF2-40B4-BE49-F238E27FC236}">
                    <a16:creationId xmlns:a16="http://schemas.microsoft.com/office/drawing/2014/main" id="{7D7C6CD8-15DE-6F49-9818-45656DEEA198}"/>
                  </a:ext>
                </a:extLst>
              </p:cNvPr>
              <p:cNvSpPr/>
              <p:nvPr/>
            </p:nvSpPr>
            <p:spPr>
              <a:xfrm>
                <a:off x="3456747"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B</a:t>
                </a:r>
                <a:endParaRPr lang="en-GB" sz="1050" dirty="0">
                  <a:solidFill>
                    <a:schemeClr val="tx1"/>
                  </a:solidFill>
                </a:endParaRPr>
              </a:p>
            </p:txBody>
          </p:sp>
          <p:sp>
            <p:nvSpPr>
              <p:cNvPr id="319" name="Rectangle 318">
                <a:extLst>
                  <a:ext uri="{FF2B5EF4-FFF2-40B4-BE49-F238E27FC236}">
                    <a16:creationId xmlns:a16="http://schemas.microsoft.com/office/drawing/2014/main" id="{120011B6-4DE2-804D-8A42-0D2B73A91F4B}"/>
                  </a:ext>
                </a:extLst>
              </p:cNvPr>
              <p:cNvSpPr/>
              <p:nvPr/>
            </p:nvSpPr>
            <p:spPr>
              <a:xfrm>
                <a:off x="3456747"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18" name="Group 217">
              <a:extLst>
                <a:ext uri="{FF2B5EF4-FFF2-40B4-BE49-F238E27FC236}">
                  <a16:creationId xmlns:a16="http://schemas.microsoft.com/office/drawing/2014/main" id="{7E5A1110-7825-2549-9923-B98D2B13D9EC}"/>
                </a:ext>
              </a:extLst>
            </p:cNvPr>
            <p:cNvGrpSpPr/>
            <p:nvPr/>
          </p:nvGrpSpPr>
          <p:grpSpPr>
            <a:xfrm>
              <a:off x="11250360" y="5102128"/>
              <a:ext cx="743166" cy="532023"/>
              <a:chOff x="5275912" y="4357920"/>
              <a:chExt cx="716257" cy="660645"/>
            </a:xfrm>
          </p:grpSpPr>
          <p:sp>
            <p:nvSpPr>
              <p:cNvPr id="316" name="Rectangle 315">
                <a:extLst>
                  <a:ext uri="{FF2B5EF4-FFF2-40B4-BE49-F238E27FC236}">
                    <a16:creationId xmlns:a16="http://schemas.microsoft.com/office/drawing/2014/main" id="{DC67029B-FC8B-9C40-99E2-1A93F103DB53}"/>
                  </a:ext>
                </a:extLst>
              </p:cNvPr>
              <p:cNvSpPr/>
              <p:nvPr/>
            </p:nvSpPr>
            <p:spPr>
              <a:xfrm>
                <a:off x="5275912"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m</a:t>
                </a:r>
                <a:endParaRPr lang="en-GB" sz="1050" dirty="0">
                  <a:solidFill>
                    <a:schemeClr val="tx1"/>
                  </a:solidFill>
                </a:endParaRPr>
              </a:p>
            </p:txBody>
          </p:sp>
          <p:sp>
            <p:nvSpPr>
              <p:cNvPr id="317" name="Rectangle 316">
                <a:extLst>
                  <a:ext uri="{FF2B5EF4-FFF2-40B4-BE49-F238E27FC236}">
                    <a16:creationId xmlns:a16="http://schemas.microsoft.com/office/drawing/2014/main" id="{82F6E8D4-33F4-D743-8B2E-73C3519789B1}"/>
                  </a:ext>
                </a:extLst>
              </p:cNvPr>
              <p:cNvSpPr/>
              <p:nvPr/>
            </p:nvSpPr>
            <p:spPr>
              <a:xfrm>
                <a:off x="5275912"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19" name="Group 218">
              <a:extLst>
                <a:ext uri="{FF2B5EF4-FFF2-40B4-BE49-F238E27FC236}">
                  <a16:creationId xmlns:a16="http://schemas.microsoft.com/office/drawing/2014/main" id="{3E98E7B4-D245-4147-9CF8-6F38BF8BE80C}"/>
                </a:ext>
              </a:extLst>
            </p:cNvPr>
            <p:cNvGrpSpPr/>
            <p:nvPr/>
          </p:nvGrpSpPr>
          <p:grpSpPr>
            <a:xfrm>
              <a:off x="254678" y="5052470"/>
              <a:ext cx="743166" cy="532023"/>
              <a:chOff x="6231799" y="4357920"/>
              <a:chExt cx="716257" cy="660645"/>
            </a:xfrm>
          </p:grpSpPr>
          <p:sp>
            <p:nvSpPr>
              <p:cNvPr id="314" name="Rectangle 313">
                <a:extLst>
                  <a:ext uri="{FF2B5EF4-FFF2-40B4-BE49-F238E27FC236}">
                    <a16:creationId xmlns:a16="http://schemas.microsoft.com/office/drawing/2014/main" id="{B8545558-3C7A-384E-8E85-BC022A8D8B3D}"/>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315" name="Rectangle 314">
                <a:extLst>
                  <a:ext uri="{FF2B5EF4-FFF2-40B4-BE49-F238E27FC236}">
                    <a16:creationId xmlns:a16="http://schemas.microsoft.com/office/drawing/2014/main" id="{FDD3683B-1AF9-F846-941F-493B6611008B}"/>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20" name="Group 219">
              <a:extLst>
                <a:ext uri="{FF2B5EF4-FFF2-40B4-BE49-F238E27FC236}">
                  <a16:creationId xmlns:a16="http://schemas.microsoft.com/office/drawing/2014/main" id="{8B72261D-93C7-984A-9891-34B29086644B}"/>
                </a:ext>
              </a:extLst>
            </p:cNvPr>
            <p:cNvGrpSpPr/>
            <p:nvPr/>
          </p:nvGrpSpPr>
          <p:grpSpPr>
            <a:xfrm>
              <a:off x="1209316" y="5052470"/>
              <a:ext cx="743166" cy="532023"/>
              <a:chOff x="8050965" y="4357920"/>
              <a:chExt cx="716257" cy="660645"/>
            </a:xfrm>
          </p:grpSpPr>
          <p:sp>
            <p:nvSpPr>
              <p:cNvPr id="312" name="Rectangle 311">
                <a:extLst>
                  <a:ext uri="{FF2B5EF4-FFF2-40B4-BE49-F238E27FC236}">
                    <a16:creationId xmlns:a16="http://schemas.microsoft.com/office/drawing/2014/main" id="{A243DFF7-BCB0-1849-A4EC-472833E9977A}"/>
                  </a:ext>
                </a:extLst>
              </p:cNvPr>
              <p:cNvSpPr/>
              <p:nvPr/>
            </p:nvSpPr>
            <p:spPr>
              <a:xfrm>
                <a:off x="8050965"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s</a:t>
                </a:r>
                <a:endParaRPr lang="en-GB" sz="1050" dirty="0">
                  <a:solidFill>
                    <a:schemeClr val="tx1"/>
                  </a:solidFill>
                </a:endParaRPr>
              </a:p>
            </p:txBody>
          </p:sp>
          <p:sp>
            <p:nvSpPr>
              <p:cNvPr id="313" name="Rectangle 312">
                <a:extLst>
                  <a:ext uri="{FF2B5EF4-FFF2-40B4-BE49-F238E27FC236}">
                    <a16:creationId xmlns:a16="http://schemas.microsoft.com/office/drawing/2014/main" id="{2C1E429F-D8B1-2941-A401-4D12B8018C80}"/>
                  </a:ext>
                </a:extLst>
              </p:cNvPr>
              <p:cNvSpPr/>
              <p:nvPr/>
            </p:nvSpPr>
            <p:spPr>
              <a:xfrm>
                <a:off x="8050965"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grpSp>
          <p:nvGrpSpPr>
            <p:cNvPr id="221" name="Group 220">
              <a:extLst>
                <a:ext uri="{FF2B5EF4-FFF2-40B4-BE49-F238E27FC236}">
                  <a16:creationId xmlns:a16="http://schemas.microsoft.com/office/drawing/2014/main" id="{99619121-065D-1647-A3FA-33C321D09F0A}"/>
                </a:ext>
              </a:extLst>
            </p:cNvPr>
            <p:cNvGrpSpPr/>
            <p:nvPr/>
          </p:nvGrpSpPr>
          <p:grpSpPr>
            <a:xfrm>
              <a:off x="8785411" y="6120109"/>
              <a:ext cx="788091" cy="480539"/>
              <a:chOff x="664432" y="6049467"/>
              <a:chExt cx="759555" cy="596714"/>
            </a:xfrm>
          </p:grpSpPr>
          <p:sp>
            <p:nvSpPr>
              <p:cNvPr id="310" name="Rectangle 309">
                <a:extLst>
                  <a:ext uri="{FF2B5EF4-FFF2-40B4-BE49-F238E27FC236}">
                    <a16:creationId xmlns:a16="http://schemas.microsoft.com/office/drawing/2014/main" id="{E765E5F2-9834-BF4E-9B77-A1344AAE8C48}"/>
                  </a:ext>
                </a:extLst>
              </p:cNvPr>
              <p:cNvSpPr/>
              <p:nvPr/>
            </p:nvSpPr>
            <p:spPr>
              <a:xfrm>
                <a:off x="664432"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t</a:t>
                </a:r>
                <a:endParaRPr lang="en-GB" sz="1000" dirty="0">
                  <a:solidFill>
                    <a:schemeClr val="tx1"/>
                  </a:solidFill>
                </a:endParaRPr>
              </a:p>
            </p:txBody>
          </p:sp>
          <p:sp>
            <p:nvSpPr>
              <p:cNvPr id="311" name="Rectangle 310">
                <a:extLst>
                  <a:ext uri="{FF2B5EF4-FFF2-40B4-BE49-F238E27FC236}">
                    <a16:creationId xmlns:a16="http://schemas.microsoft.com/office/drawing/2014/main" id="{2C1E967C-70D5-504F-977A-19AAAAD3AA90}"/>
                  </a:ext>
                </a:extLst>
              </p:cNvPr>
              <p:cNvSpPr/>
              <p:nvPr/>
            </p:nvSpPr>
            <p:spPr>
              <a:xfrm>
                <a:off x="664432"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2" name="Group 221">
              <a:extLst>
                <a:ext uri="{FF2B5EF4-FFF2-40B4-BE49-F238E27FC236}">
                  <a16:creationId xmlns:a16="http://schemas.microsoft.com/office/drawing/2014/main" id="{4D79B8F9-2E80-7B44-A2D4-6A0ABC5CADEE}"/>
                </a:ext>
              </a:extLst>
            </p:cNvPr>
            <p:cNvGrpSpPr/>
            <p:nvPr/>
          </p:nvGrpSpPr>
          <p:grpSpPr>
            <a:xfrm>
              <a:off x="9727948" y="6120109"/>
              <a:ext cx="788091" cy="480539"/>
              <a:chOff x="2593564" y="6049467"/>
              <a:chExt cx="759555" cy="596714"/>
            </a:xfrm>
          </p:grpSpPr>
          <p:sp>
            <p:nvSpPr>
              <p:cNvPr id="308" name="Rectangle 307">
                <a:extLst>
                  <a:ext uri="{FF2B5EF4-FFF2-40B4-BE49-F238E27FC236}">
                    <a16:creationId xmlns:a16="http://schemas.microsoft.com/office/drawing/2014/main" id="{BF843571-DA3E-D148-8CD6-624057B4EF70}"/>
                  </a:ext>
                </a:extLst>
              </p:cNvPr>
              <p:cNvSpPr/>
              <p:nvPr/>
            </p:nvSpPr>
            <p:spPr>
              <a:xfrm>
                <a:off x="2593564" y="6049469"/>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a:t>
                </a:r>
                <a:endParaRPr lang="en-GB" sz="1000" dirty="0">
                  <a:solidFill>
                    <a:schemeClr val="tx1"/>
                  </a:solidFill>
                </a:endParaRPr>
              </a:p>
            </p:txBody>
          </p:sp>
          <p:sp>
            <p:nvSpPr>
              <p:cNvPr id="309" name="Rectangle 308">
                <a:extLst>
                  <a:ext uri="{FF2B5EF4-FFF2-40B4-BE49-F238E27FC236}">
                    <a16:creationId xmlns:a16="http://schemas.microsoft.com/office/drawing/2014/main" id="{21417B9E-146C-6849-91FD-D1467E25DB1A}"/>
                  </a:ext>
                </a:extLst>
              </p:cNvPr>
              <p:cNvSpPr/>
              <p:nvPr/>
            </p:nvSpPr>
            <p:spPr>
              <a:xfrm>
                <a:off x="2593564" y="6049467"/>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3" name="Group 222">
              <a:extLst>
                <a:ext uri="{FF2B5EF4-FFF2-40B4-BE49-F238E27FC236}">
                  <a16:creationId xmlns:a16="http://schemas.microsoft.com/office/drawing/2014/main" id="{8555E3CA-7573-274F-B323-5CA865FDAD30}"/>
                </a:ext>
              </a:extLst>
            </p:cNvPr>
            <p:cNvGrpSpPr/>
            <p:nvPr/>
          </p:nvGrpSpPr>
          <p:grpSpPr>
            <a:xfrm>
              <a:off x="1576663" y="6102984"/>
              <a:ext cx="788091" cy="480538"/>
              <a:chOff x="9219775" y="6046465"/>
              <a:chExt cx="759555" cy="596713"/>
            </a:xfrm>
          </p:grpSpPr>
          <p:sp>
            <p:nvSpPr>
              <p:cNvPr id="306" name="Rectangle 305">
                <a:extLst>
                  <a:ext uri="{FF2B5EF4-FFF2-40B4-BE49-F238E27FC236}">
                    <a16:creationId xmlns:a16="http://schemas.microsoft.com/office/drawing/2014/main" id="{07562698-A306-CF4C-A565-31AB13738634}"/>
                  </a:ext>
                </a:extLst>
              </p:cNvPr>
              <p:cNvSpPr/>
              <p:nvPr/>
            </p:nvSpPr>
            <p:spPr>
              <a:xfrm>
                <a:off x="9219775"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W</a:t>
                </a:r>
                <a:endParaRPr lang="en-GB" sz="1000" dirty="0">
                  <a:solidFill>
                    <a:schemeClr val="tx1"/>
                  </a:solidFill>
                </a:endParaRPr>
              </a:p>
            </p:txBody>
          </p:sp>
          <p:sp>
            <p:nvSpPr>
              <p:cNvPr id="307" name="Rectangle 306">
                <a:extLst>
                  <a:ext uri="{FF2B5EF4-FFF2-40B4-BE49-F238E27FC236}">
                    <a16:creationId xmlns:a16="http://schemas.microsoft.com/office/drawing/2014/main" id="{D44F43AC-9761-F246-99B6-D5331A06231A}"/>
                  </a:ext>
                </a:extLst>
              </p:cNvPr>
              <p:cNvSpPr/>
              <p:nvPr/>
            </p:nvSpPr>
            <p:spPr>
              <a:xfrm>
                <a:off x="9219775"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4" name="Group 223">
              <a:extLst>
                <a:ext uri="{FF2B5EF4-FFF2-40B4-BE49-F238E27FC236}">
                  <a16:creationId xmlns:a16="http://schemas.microsoft.com/office/drawing/2014/main" id="{8952E840-16C6-5941-8FBB-E6B8A12A61C6}"/>
                </a:ext>
              </a:extLst>
            </p:cNvPr>
            <p:cNvGrpSpPr/>
            <p:nvPr/>
          </p:nvGrpSpPr>
          <p:grpSpPr>
            <a:xfrm>
              <a:off x="2811210" y="6102984"/>
              <a:ext cx="788091" cy="480538"/>
              <a:chOff x="11148907" y="6046465"/>
              <a:chExt cx="759555" cy="596713"/>
            </a:xfrm>
          </p:grpSpPr>
          <p:sp>
            <p:nvSpPr>
              <p:cNvPr id="304" name="Rectangle 303">
                <a:extLst>
                  <a:ext uri="{FF2B5EF4-FFF2-40B4-BE49-F238E27FC236}">
                    <a16:creationId xmlns:a16="http://schemas.microsoft.com/office/drawing/2014/main" id="{F7DFBFFC-4BAA-1B4F-96D3-B8319C888F56}"/>
                  </a:ext>
                </a:extLst>
              </p:cNvPr>
              <p:cNvSpPr/>
              <p:nvPr/>
            </p:nvSpPr>
            <p:spPr>
              <a:xfrm>
                <a:off x="111489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y</a:t>
                </a:r>
                <a:endParaRPr lang="en-GB" sz="1000" dirty="0">
                  <a:solidFill>
                    <a:schemeClr val="tx1"/>
                  </a:solidFill>
                </a:endParaRPr>
              </a:p>
            </p:txBody>
          </p:sp>
          <p:sp>
            <p:nvSpPr>
              <p:cNvPr id="305" name="Rectangle 304">
                <a:extLst>
                  <a:ext uri="{FF2B5EF4-FFF2-40B4-BE49-F238E27FC236}">
                    <a16:creationId xmlns:a16="http://schemas.microsoft.com/office/drawing/2014/main" id="{1322B2E0-BDF1-1A4C-925E-152759B95C3B}"/>
                  </a:ext>
                </a:extLst>
              </p:cNvPr>
              <p:cNvSpPr/>
              <p:nvPr/>
            </p:nvSpPr>
            <p:spPr>
              <a:xfrm>
                <a:off x="111489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5" name="Group 224">
              <a:extLst>
                <a:ext uri="{FF2B5EF4-FFF2-40B4-BE49-F238E27FC236}">
                  <a16:creationId xmlns:a16="http://schemas.microsoft.com/office/drawing/2014/main" id="{DEF9D73F-46DD-E641-B5B3-BA7EBEE13F48}"/>
                </a:ext>
              </a:extLst>
            </p:cNvPr>
            <p:cNvGrpSpPr/>
            <p:nvPr/>
          </p:nvGrpSpPr>
          <p:grpSpPr>
            <a:xfrm>
              <a:off x="4076485" y="6102984"/>
              <a:ext cx="788091" cy="480538"/>
              <a:chOff x="8319440" y="6046465"/>
              <a:chExt cx="759555" cy="596713"/>
            </a:xfrm>
          </p:grpSpPr>
          <p:sp>
            <p:nvSpPr>
              <p:cNvPr id="302" name="Rectangle 301">
                <a:extLst>
                  <a:ext uri="{FF2B5EF4-FFF2-40B4-BE49-F238E27FC236}">
                    <a16:creationId xmlns:a16="http://schemas.microsoft.com/office/drawing/2014/main" id="{80668FD6-6F29-3644-BA4B-7274989C82AE}"/>
                  </a:ext>
                </a:extLst>
              </p:cNvPr>
              <p:cNvSpPr/>
              <p:nvPr/>
            </p:nvSpPr>
            <p:spPr>
              <a:xfrm>
                <a:off x="8319440"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u</a:t>
                </a:r>
                <a:endParaRPr lang="en-GB" sz="1000" dirty="0">
                  <a:solidFill>
                    <a:schemeClr val="tx1"/>
                  </a:solidFill>
                </a:endParaRPr>
              </a:p>
            </p:txBody>
          </p:sp>
          <p:sp>
            <p:nvSpPr>
              <p:cNvPr id="303" name="Rectangle 302">
                <a:extLst>
                  <a:ext uri="{FF2B5EF4-FFF2-40B4-BE49-F238E27FC236}">
                    <a16:creationId xmlns:a16="http://schemas.microsoft.com/office/drawing/2014/main" id="{98550ECE-BB28-7A46-AF01-842DDE9F06F8}"/>
                  </a:ext>
                </a:extLst>
              </p:cNvPr>
              <p:cNvSpPr/>
              <p:nvPr/>
            </p:nvSpPr>
            <p:spPr>
              <a:xfrm>
                <a:off x="8319440"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6" name="Group 225">
              <a:extLst>
                <a:ext uri="{FF2B5EF4-FFF2-40B4-BE49-F238E27FC236}">
                  <a16:creationId xmlns:a16="http://schemas.microsoft.com/office/drawing/2014/main" id="{B43FADE9-760E-D646-BD7A-2DB2CB83273C}"/>
                </a:ext>
              </a:extLst>
            </p:cNvPr>
            <p:cNvGrpSpPr/>
            <p:nvPr/>
          </p:nvGrpSpPr>
          <p:grpSpPr>
            <a:xfrm>
              <a:off x="5183827" y="6109578"/>
              <a:ext cx="788091" cy="480538"/>
              <a:chOff x="6390307" y="6046465"/>
              <a:chExt cx="759555" cy="596713"/>
            </a:xfrm>
          </p:grpSpPr>
          <p:sp>
            <p:nvSpPr>
              <p:cNvPr id="300" name="Rectangle 299">
                <a:extLst>
                  <a:ext uri="{FF2B5EF4-FFF2-40B4-BE49-F238E27FC236}">
                    <a16:creationId xmlns:a16="http://schemas.microsoft.com/office/drawing/2014/main" id="{E398861C-9681-BE46-9D1A-A2D51176ACB1}"/>
                  </a:ext>
                </a:extLst>
              </p:cNvPr>
              <p:cNvSpPr/>
              <p:nvPr/>
            </p:nvSpPr>
            <p:spPr>
              <a:xfrm>
                <a:off x="6390307"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c</a:t>
                </a:r>
                <a:endParaRPr lang="en-GB" sz="1000" dirty="0">
                  <a:solidFill>
                    <a:schemeClr val="tx1"/>
                  </a:solidFill>
                </a:endParaRPr>
              </a:p>
            </p:txBody>
          </p:sp>
          <p:sp>
            <p:nvSpPr>
              <p:cNvPr id="301" name="Rectangle 300">
                <a:extLst>
                  <a:ext uri="{FF2B5EF4-FFF2-40B4-BE49-F238E27FC236}">
                    <a16:creationId xmlns:a16="http://schemas.microsoft.com/office/drawing/2014/main" id="{00966914-F183-2D48-9FD6-8FD1F65C430B}"/>
                  </a:ext>
                </a:extLst>
              </p:cNvPr>
              <p:cNvSpPr/>
              <p:nvPr/>
            </p:nvSpPr>
            <p:spPr>
              <a:xfrm>
                <a:off x="6390307"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7" name="Group 226">
              <a:extLst>
                <a:ext uri="{FF2B5EF4-FFF2-40B4-BE49-F238E27FC236}">
                  <a16:creationId xmlns:a16="http://schemas.microsoft.com/office/drawing/2014/main" id="{A0317031-3C06-FC4E-9539-4FA9705E1555}"/>
                </a:ext>
              </a:extLst>
            </p:cNvPr>
            <p:cNvGrpSpPr/>
            <p:nvPr/>
          </p:nvGrpSpPr>
          <p:grpSpPr>
            <a:xfrm>
              <a:off x="6392728" y="6120109"/>
              <a:ext cx="788091" cy="480538"/>
              <a:chOff x="3447504" y="6046465"/>
              <a:chExt cx="759555" cy="596713"/>
            </a:xfrm>
          </p:grpSpPr>
          <p:sp>
            <p:nvSpPr>
              <p:cNvPr id="298" name="Rectangle 297">
                <a:extLst>
                  <a:ext uri="{FF2B5EF4-FFF2-40B4-BE49-F238E27FC236}">
                    <a16:creationId xmlns:a16="http://schemas.microsoft.com/office/drawing/2014/main" id="{7ACC976C-59E2-8A44-84C5-C9E1FF7A0809}"/>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299" name="Rectangle 298">
                <a:extLst>
                  <a:ext uri="{FF2B5EF4-FFF2-40B4-BE49-F238E27FC236}">
                    <a16:creationId xmlns:a16="http://schemas.microsoft.com/office/drawing/2014/main" id="{F4D65676-B51C-AE48-897A-EBC95A6AB7F3}"/>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8" name="Group 227">
              <a:extLst>
                <a:ext uri="{FF2B5EF4-FFF2-40B4-BE49-F238E27FC236}">
                  <a16:creationId xmlns:a16="http://schemas.microsoft.com/office/drawing/2014/main" id="{875DB4DB-4A39-094D-A147-55BB65EE2020}"/>
                </a:ext>
              </a:extLst>
            </p:cNvPr>
            <p:cNvGrpSpPr/>
            <p:nvPr/>
          </p:nvGrpSpPr>
          <p:grpSpPr>
            <a:xfrm>
              <a:off x="7578913" y="6120109"/>
              <a:ext cx="788091" cy="480538"/>
              <a:chOff x="5376636" y="6046465"/>
              <a:chExt cx="759555" cy="596713"/>
            </a:xfrm>
          </p:grpSpPr>
          <p:sp>
            <p:nvSpPr>
              <p:cNvPr id="296" name="Rectangle 295">
                <a:extLst>
                  <a:ext uri="{FF2B5EF4-FFF2-40B4-BE49-F238E27FC236}">
                    <a16:creationId xmlns:a16="http://schemas.microsoft.com/office/drawing/2014/main" id="{DBDD0F8B-DB44-6A4A-8C9E-822E3E66983C}"/>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297" name="Rectangle 296">
                <a:extLst>
                  <a:ext uri="{FF2B5EF4-FFF2-40B4-BE49-F238E27FC236}">
                    <a16:creationId xmlns:a16="http://schemas.microsoft.com/office/drawing/2014/main" id="{B73C453B-12A5-AE40-B0BB-6C9A2D17B41A}"/>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29" name="Group 228">
              <a:extLst>
                <a:ext uri="{FF2B5EF4-FFF2-40B4-BE49-F238E27FC236}">
                  <a16:creationId xmlns:a16="http://schemas.microsoft.com/office/drawing/2014/main" id="{F6BC61FB-502C-C347-AF5A-7B30488249DA}"/>
                </a:ext>
              </a:extLst>
            </p:cNvPr>
            <p:cNvGrpSpPr/>
            <p:nvPr/>
          </p:nvGrpSpPr>
          <p:grpSpPr>
            <a:xfrm>
              <a:off x="6413043" y="6109578"/>
              <a:ext cx="788091" cy="480538"/>
              <a:chOff x="3447504" y="6046465"/>
              <a:chExt cx="759555" cy="596713"/>
            </a:xfrm>
          </p:grpSpPr>
          <p:sp>
            <p:nvSpPr>
              <p:cNvPr id="294" name="Rectangle 293">
                <a:extLst>
                  <a:ext uri="{FF2B5EF4-FFF2-40B4-BE49-F238E27FC236}">
                    <a16:creationId xmlns:a16="http://schemas.microsoft.com/office/drawing/2014/main" id="{00FCBDA3-F8D8-E74E-A1FE-6E91E768EB7A}"/>
                  </a:ext>
                </a:extLst>
              </p:cNvPr>
              <p:cNvSpPr/>
              <p:nvPr/>
            </p:nvSpPr>
            <p:spPr>
              <a:xfrm>
                <a:off x="3447504"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l</a:t>
                </a:r>
                <a:endParaRPr lang="en-GB" sz="1000" dirty="0">
                  <a:solidFill>
                    <a:schemeClr val="tx1"/>
                  </a:solidFill>
                </a:endParaRPr>
              </a:p>
            </p:txBody>
          </p:sp>
          <p:sp>
            <p:nvSpPr>
              <p:cNvPr id="295" name="Rectangle 294">
                <a:extLst>
                  <a:ext uri="{FF2B5EF4-FFF2-40B4-BE49-F238E27FC236}">
                    <a16:creationId xmlns:a16="http://schemas.microsoft.com/office/drawing/2014/main" id="{927494BB-EC85-A440-870F-A0CF533736AC}"/>
                  </a:ext>
                </a:extLst>
              </p:cNvPr>
              <p:cNvSpPr/>
              <p:nvPr/>
            </p:nvSpPr>
            <p:spPr>
              <a:xfrm>
                <a:off x="3447504"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30" name="Group 229">
              <a:extLst>
                <a:ext uri="{FF2B5EF4-FFF2-40B4-BE49-F238E27FC236}">
                  <a16:creationId xmlns:a16="http://schemas.microsoft.com/office/drawing/2014/main" id="{AD18CE9D-BDA8-5048-9F95-BD3B7AC7D4BB}"/>
                </a:ext>
              </a:extLst>
            </p:cNvPr>
            <p:cNvGrpSpPr/>
            <p:nvPr/>
          </p:nvGrpSpPr>
          <p:grpSpPr>
            <a:xfrm>
              <a:off x="7599227" y="6109578"/>
              <a:ext cx="788091" cy="480538"/>
              <a:chOff x="5376636" y="6046465"/>
              <a:chExt cx="759555" cy="596713"/>
            </a:xfrm>
          </p:grpSpPr>
          <p:sp>
            <p:nvSpPr>
              <p:cNvPr id="292" name="Rectangle 291">
                <a:extLst>
                  <a:ext uri="{FF2B5EF4-FFF2-40B4-BE49-F238E27FC236}">
                    <a16:creationId xmlns:a16="http://schemas.microsoft.com/office/drawing/2014/main" id="{C0BB9A09-7550-E144-9DF3-35C781DCD017}"/>
                  </a:ext>
                </a:extLst>
              </p:cNvPr>
              <p:cNvSpPr/>
              <p:nvPr/>
            </p:nvSpPr>
            <p:spPr>
              <a:xfrm>
                <a:off x="5376636" y="6046466"/>
                <a:ext cx="759555" cy="59671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i</a:t>
                </a:r>
                <a:endParaRPr lang="en-GB" sz="1000" dirty="0">
                  <a:solidFill>
                    <a:schemeClr val="tx1"/>
                  </a:solidFill>
                </a:endParaRPr>
              </a:p>
            </p:txBody>
          </p:sp>
          <p:sp>
            <p:nvSpPr>
              <p:cNvPr id="293" name="Rectangle 292">
                <a:extLst>
                  <a:ext uri="{FF2B5EF4-FFF2-40B4-BE49-F238E27FC236}">
                    <a16:creationId xmlns:a16="http://schemas.microsoft.com/office/drawing/2014/main" id="{B046C935-4DD2-3142-813F-6C19BF96E864}"/>
                  </a:ext>
                </a:extLst>
              </p:cNvPr>
              <p:cNvSpPr/>
              <p:nvPr/>
            </p:nvSpPr>
            <p:spPr>
              <a:xfrm>
                <a:off x="5376636" y="6046465"/>
                <a:ext cx="759555" cy="1771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1</a:t>
                </a:r>
              </a:p>
            </p:txBody>
          </p:sp>
        </p:grpSp>
        <p:grpSp>
          <p:nvGrpSpPr>
            <p:cNvPr id="231" name="Group 230">
              <a:extLst>
                <a:ext uri="{FF2B5EF4-FFF2-40B4-BE49-F238E27FC236}">
                  <a16:creationId xmlns:a16="http://schemas.microsoft.com/office/drawing/2014/main" id="{27BD4824-03C2-5343-9F6B-09F5E1B0A756}"/>
                </a:ext>
              </a:extLst>
            </p:cNvPr>
            <p:cNvGrpSpPr/>
            <p:nvPr/>
          </p:nvGrpSpPr>
          <p:grpSpPr>
            <a:xfrm>
              <a:off x="4914466" y="3462124"/>
              <a:ext cx="743166" cy="532022"/>
              <a:chOff x="5040548" y="1189925"/>
              <a:chExt cx="716257" cy="660644"/>
            </a:xfrm>
          </p:grpSpPr>
          <p:sp>
            <p:nvSpPr>
              <p:cNvPr id="290" name="Rectangle 289">
                <a:extLst>
                  <a:ext uri="{FF2B5EF4-FFF2-40B4-BE49-F238E27FC236}">
                    <a16:creationId xmlns:a16="http://schemas.microsoft.com/office/drawing/2014/main" id="{BD5F8F81-9256-F340-BC96-04E5B5D50241}"/>
                  </a:ext>
                </a:extLst>
              </p:cNvPr>
              <p:cNvSpPr/>
              <p:nvPr/>
            </p:nvSpPr>
            <p:spPr>
              <a:xfrm>
                <a:off x="5040548"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a</a:t>
                </a:r>
                <a:endParaRPr lang="en-GB" sz="1050" dirty="0">
                  <a:solidFill>
                    <a:schemeClr val="tx1"/>
                  </a:solidFill>
                </a:endParaRPr>
              </a:p>
            </p:txBody>
          </p:sp>
          <p:sp>
            <p:nvSpPr>
              <p:cNvPr id="291" name="Rectangle 290">
                <a:extLst>
                  <a:ext uri="{FF2B5EF4-FFF2-40B4-BE49-F238E27FC236}">
                    <a16:creationId xmlns:a16="http://schemas.microsoft.com/office/drawing/2014/main" id="{7E904CE5-D0A2-DE4B-84BE-40C6684619F8}"/>
                  </a:ext>
                </a:extLst>
              </p:cNvPr>
              <p:cNvSpPr/>
              <p:nvPr/>
            </p:nvSpPr>
            <p:spPr>
              <a:xfrm>
                <a:off x="5040548"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grpSp>
          <p:nvGrpSpPr>
            <p:cNvPr id="232" name="Group 231">
              <a:extLst>
                <a:ext uri="{FF2B5EF4-FFF2-40B4-BE49-F238E27FC236}">
                  <a16:creationId xmlns:a16="http://schemas.microsoft.com/office/drawing/2014/main" id="{E5BA1B7D-BBCB-4842-BADF-9A38A8221DC6}"/>
                </a:ext>
              </a:extLst>
            </p:cNvPr>
            <p:cNvGrpSpPr/>
            <p:nvPr/>
          </p:nvGrpSpPr>
          <p:grpSpPr>
            <a:xfrm>
              <a:off x="5889179" y="3462124"/>
              <a:ext cx="743166" cy="532022"/>
              <a:chOff x="6859714" y="1189925"/>
              <a:chExt cx="716257" cy="660644"/>
            </a:xfrm>
          </p:grpSpPr>
          <p:sp>
            <p:nvSpPr>
              <p:cNvPr id="288" name="Rectangle 287">
                <a:extLst>
                  <a:ext uri="{FF2B5EF4-FFF2-40B4-BE49-F238E27FC236}">
                    <a16:creationId xmlns:a16="http://schemas.microsoft.com/office/drawing/2014/main" id="{EBDA0D3A-1FF2-784D-93A2-7384DA764A73}"/>
                  </a:ext>
                </a:extLst>
              </p:cNvPr>
              <p:cNvSpPr/>
              <p:nvPr/>
            </p:nvSpPr>
            <p:spPr>
              <a:xfrm>
                <a:off x="6859714" y="1189926"/>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solidFill>
                      <a:schemeClr val="tx1"/>
                    </a:solidFill>
                  </a:rPr>
                  <a:t>SPACE</a:t>
                </a:r>
                <a:endParaRPr lang="en-GB" sz="1050" dirty="0">
                  <a:solidFill>
                    <a:schemeClr val="tx1"/>
                  </a:solidFill>
                </a:endParaRPr>
              </a:p>
            </p:txBody>
          </p:sp>
          <p:sp>
            <p:nvSpPr>
              <p:cNvPr id="289" name="Rectangle 288">
                <a:extLst>
                  <a:ext uri="{FF2B5EF4-FFF2-40B4-BE49-F238E27FC236}">
                    <a16:creationId xmlns:a16="http://schemas.microsoft.com/office/drawing/2014/main" id="{322E06D9-950B-854E-893A-989673BFA59B}"/>
                  </a:ext>
                </a:extLst>
              </p:cNvPr>
              <p:cNvSpPr/>
              <p:nvPr/>
            </p:nvSpPr>
            <p:spPr>
              <a:xfrm>
                <a:off x="6859714" y="1189925"/>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5</a:t>
                </a:r>
              </a:p>
            </p:txBody>
          </p:sp>
        </p:grpSp>
        <p:sp>
          <p:nvSpPr>
            <p:cNvPr id="233" name="Rectangle 232">
              <a:extLst>
                <a:ext uri="{FF2B5EF4-FFF2-40B4-BE49-F238E27FC236}">
                  <a16:creationId xmlns:a16="http://schemas.microsoft.com/office/drawing/2014/main" id="{C774B547-1687-DF46-AAAF-94751697B11A}"/>
                </a:ext>
              </a:extLst>
            </p:cNvPr>
            <p:cNvSpPr/>
            <p:nvPr/>
          </p:nvSpPr>
          <p:spPr>
            <a:xfrm>
              <a:off x="5541543" y="240380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10</a:t>
              </a:r>
              <a:endParaRPr lang="en-GB" sz="1050" dirty="0">
                <a:solidFill>
                  <a:schemeClr val="tx1"/>
                </a:solidFill>
              </a:endParaRPr>
            </a:p>
          </p:txBody>
        </p:sp>
        <p:grpSp>
          <p:nvGrpSpPr>
            <p:cNvPr id="234" name="Group 233">
              <a:extLst>
                <a:ext uri="{FF2B5EF4-FFF2-40B4-BE49-F238E27FC236}">
                  <a16:creationId xmlns:a16="http://schemas.microsoft.com/office/drawing/2014/main" id="{E5BAEB30-ECFC-014F-8FEC-0252C0B1217F}"/>
                </a:ext>
              </a:extLst>
            </p:cNvPr>
            <p:cNvGrpSpPr/>
            <p:nvPr/>
          </p:nvGrpSpPr>
          <p:grpSpPr>
            <a:xfrm>
              <a:off x="257514" y="5052469"/>
              <a:ext cx="743166" cy="532023"/>
              <a:chOff x="6231799" y="4357920"/>
              <a:chExt cx="716257" cy="660645"/>
            </a:xfrm>
          </p:grpSpPr>
          <p:sp>
            <p:nvSpPr>
              <p:cNvPr id="286" name="Rectangle 285">
                <a:extLst>
                  <a:ext uri="{FF2B5EF4-FFF2-40B4-BE49-F238E27FC236}">
                    <a16:creationId xmlns:a16="http://schemas.microsoft.com/office/drawing/2014/main" id="{54DDCEAB-1BE0-8640-B870-687A56E3A77C}"/>
                  </a:ext>
                </a:extLst>
              </p:cNvPr>
              <p:cNvSpPr/>
              <p:nvPr/>
            </p:nvSpPr>
            <p:spPr>
              <a:xfrm>
                <a:off x="6231799" y="4357922"/>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r</a:t>
                </a:r>
                <a:endParaRPr lang="en-GB" sz="1050" dirty="0">
                  <a:solidFill>
                    <a:schemeClr val="tx1"/>
                  </a:solidFill>
                </a:endParaRPr>
              </a:p>
            </p:txBody>
          </p:sp>
          <p:sp>
            <p:nvSpPr>
              <p:cNvPr id="287" name="Rectangle 286">
                <a:extLst>
                  <a:ext uri="{FF2B5EF4-FFF2-40B4-BE49-F238E27FC236}">
                    <a16:creationId xmlns:a16="http://schemas.microsoft.com/office/drawing/2014/main" id="{FA6B5639-03D1-B449-BDC4-B171FC8E143D}"/>
                  </a:ext>
                </a:extLst>
              </p:cNvPr>
              <p:cNvSpPr/>
              <p:nvPr/>
            </p:nvSpPr>
            <p:spPr>
              <a:xfrm>
                <a:off x="6231799" y="435792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2</a:t>
                </a:r>
              </a:p>
            </p:txBody>
          </p:sp>
        </p:grpSp>
        <p:sp>
          <p:nvSpPr>
            <p:cNvPr id="235" name="Rectangle 234">
              <a:extLst>
                <a:ext uri="{FF2B5EF4-FFF2-40B4-BE49-F238E27FC236}">
                  <a16:creationId xmlns:a16="http://schemas.microsoft.com/office/drawing/2014/main" id="{26307143-DC98-DE4E-AA34-2DD7EFF6ABCB}"/>
                </a:ext>
              </a:extLst>
            </p:cNvPr>
            <p:cNvSpPr/>
            <p:nvPr/>
          </p:nvSpPr>
          <p:spPr>
            <a:xfrm>
              <a:off x="2341025"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6" name="Rectangle 235">
              <a:extLst>
                <a:ext uri="{FF2B5EF4-FFF2-40B4-BE49-F238E27FC236}">
                  <a16:creationId xmlns:a16="http://schemas.microsoft.com/office/drawing/2014/main" id="{AEC036EE-9B99-8140-ADD4-C31C202C6A91}"/>
                </a:ext>
              </a:extLst>
            </p:cNvPr>
            <p:cNvSpPr/>
            <p:nvPr/>
          </p:nvSpPr>
          <p:spPr>
            <a:xfrm>
              <a:off x="4663580" y="505247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7" name="Rectangle 236">
              <a:extLst>
                <a:ext uri="{FF2B5EF4-FFF2-40B4-BE49-F238E27FC236}">
                  <a16:creationId xmlns:a16="http://schemas.microsoft.com/office/drawing/2014/main" id="{EFC60116-3BC9-EF4B-98AB-87DDBFC92E86}"/>
                </a:ext>
              </a:extLst>
            </p:cNvPr>
            <p:cNvSpPr/>
            <p:nvPr/>
          </p:nvSpPr>
          <p:spPr>
            <a:xfrm>
              <a:off x="7028107" y="505532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8" name="Rectangle 237">
              <a:extLst>
                <a:ext uri="{FF2B5EF4-FFF2-40B4-BE49-F238E27FC236}">
                  <a16:creationId xmlns:a16="http://schemas.microsoft.com/office/drawing/2014/main" id="{997BDA00-60EF-5540-A0DA-2D39A81DB385}"/>
                </a:ext>
              </a:extLst>
            </p:cNvPr>
            <p:cNvSpPr/>
            <p:nvPr/>
          </p:nvSpPr>
          <p:spPr>
            <a:xfrm>
              <a:off x="9360897" y="5069594"/>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2</a:t>
              </a:r>
              <a:endParaRPr lang="en-GB" sz="1050" dirty="0">
                <a:solidFill>
                  <a:schemeClr val="tx1"/>
                </a:solidFill>
              </a:endParaRPr>
            </a:p>
          </p:txBody>
        </p:sp>
        <p:sp>
          <p:nvSpPr>
            <p:cNvPr id="239" name="Rectangle 238">
              <a:extLst>
                <a:ext uri="{FF2B5EF4-FFF2-40B4-BE49-F238E27FC236}">
                  <a16:creationId xmlns:a16="http://schemas.microsoft.com/office/drawing/2014/main" id="{138F7D22-6174-B24A-91A2-8D853B54A1FD}"/>
                </a:ext>
              </a:extLst>
            </p:cNvPr>
            <p:cNvSpPr/>
            <p:nvPr/>
          </p:nvSpPr>
          <p:spPr>
            <a:xfrm>
              <a:off x="908783" y="3885400"/>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240" name="Group 239">
              <a:extLst>
                <a:ext uri="{FF2B5EF4-FFF2-40B4-BE49-F238E27FC236}">
                  <a16:creationId xmlns:a16="http://schemas.microsoft.com/office/drawing/2014/main" id="{6538C556-C6F9-7E42-A7A3-4AB8DE595663}"/>
                </a:ext>
              </a:extLst>
            </p:cNvPr>
            <p:cNvGrpSpPr/>
            <p:nvPr/>
          </p:nvGrpSpPr>
          <p:grpSpPr>
            <a:xfrm>
              <a:off x="5971" y="4254435"/>
              <a:ext cx="743166" cy="532022"/>
              <a:chOff x="6813639" y="2674940"/>
              <a:chExt cx="716257" cy="660644"/>
            </a:xfrm>
          </p:grpSpPr>
          <p:sp>
            <p:nvSpPr>
              <p:cNvPr id="284" name="Rectangle 283">
                <a:extLst>
                  <a:ext uri="{FF2B5EF4-FFF2-40B4-BE49-F238E27FC236}">
                    <a16:creationId xmlns:a16="http://schemas.microsoft.com/office/drawing/2014/main" id="{E8A9687F-85FB-1C43-9F8B-A3B5C325636E}"/>
                  </a:ext>
                </a:extLst>
              </p:cNvPr>
              <p:cNvSpPr/>
              <p:nvPr/>
            </p:nvSpPr>
            <p:spPr>
              <a:xfrm>
                <a:off x="6813639"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n</a:t>
                </a:r>
                <a:endParaRPr lang="en-GB" sz="1050" dirty="0">
                  <a:solidFill>
                    <a:schemeClr val="tx1"/>
                  </a:solidFill>
                </a:endParaRPr>
              </a:p>
            </p:txBody>
          </p:sp>
          <p:sp>
            <p:nvSpPr>
              <p:cNvPr id="285" name="Rectangle 284">
                <a:extLst>
                  <a:ext uri="{FF2B5EF4-FFF2-40B4-BE49-F238E27FC236}">
                    <a16:creationId xmlns:a16="http://schemas.microsoft.com/office/drawing/2014/main" id="{AE0435DD-D250-7042-A89A-4479F799E44E}"/>
                  </a:ext>
                </a:extLst>
              </p:cNvPr>
              <p:cNvSpPr/>
              <p:nvPr/>
            </p:nvSpPr>
            <p:spPr>
              <a:xfrm>
                <a:off x="6813639"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3</a:t>
                </a:r>
              </a:p>
            </p:txBody>
          </p:sp>
        </p:grpSp>
        <p:sp>
          <p:nvSpPr>
            <p:cNvPr id="241" name="Rectangle 240">
              <a:extLst>
                <a:ext uri="{FF2B5EF4-FFF2-40B4-BE49-F238E27FC236}">
                  <a16:creationId xmlns:a16="http://schemas.microsoft.com/office/drawing/2014/main" id="{E02AC4B3-36D6-6449-B519-409D70BB9788}"/>
                </a:ext>
              </a:extLst>
            </p:cNvPr>
            <p:cNvSpPr/>
            <p:nvPr/>
          </p:nvSpPr>
          <p:spPr>
            <a:xfrm>
              <a:off x="10949827" y="3885399"/>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grpSp>
          <p:nvGrpSpPr>
            <p:cNvPr id="242" name="Group 241">
              <a:extLst>
                <a:ext uri="{FF2B5EF4-FFF2-40B4-BE49-F238E27FC236}">
                  <a16:creationId xmlns:a16="http://schemas.microsoft.com/office/drawing/2014/main" id="{9056AF57-DC8E-6243-9A56-4CEF62527325}"/>
                </a:ext>
              </a:extLst>
            </p:cNvPr>
            <p:cNvGrpSpPr/>
            <p:nvPr/>
          </p:nvGrpSpPr>
          <p:grpSpPr>
            <a:xfrm>
              <a:off x="9511135" y="3841544"/>
              <a:ext cx="743166" cy="532022"/>
              <a:chOff x="4994473" y="2674940"/>
              <a:chExt cx="716257" cy="660644"/>
            </a:xfrm>
          </p:grpSpPr>
          <p:sp>
            <p:nvSpPr>
              <p:cNvPr id="282" name="Rectangle 281">
                <a:extLst>
                  <a:ext uri="{FF2B5EF4-FFF2-40B4-BE49-F238E27FC236}">
                    <a16:creationId xmlns:a16="http://schemas.microsoft.com/office/drawing/2014/main" id="{BEC1C2AE-0511-4A45-A141-116DF36E9626}"/>
                  </a:ext>
                </a:extLst>
              </p:cNvPr>
              <p:cNvSpPr/>
              <p:nvPr/>
            </p:nvSpPr>
            <p:spPr>
              <a:xfrm>
                <a:off x="4994473" y="2674941"/>
                <a:ext cx="716257" cy="66064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e</a:t>
                </a:r>
                <a:endParaRPr lang="en-GB" sz="1050" dirty="0">
                  <a:solidFill>
                    <a:schemeClr val="tx1"/>
                  </a:solidFill>
                </a:endParaRPr>
              </a:p>
            </p:txBody>
          </p:sp>
          <p:sp>
            <p:nvSpPr>
              <p:cNvPr id="283" name="Rectangle 282">
                <a:extLst>
                  <a:ext uri="{FF2B5EF4-FFF2-40B4-BE49-F238E27FC236}">
                    <a16:creationId xmlns:a16="http://schemas.microsoft.com/office/drawing/2014/main" id="{84918415-FEE3-D849-A92A-A3DD26F2CF5D}"/>
                  </a:ext>
                </a:extLst>
              </p:cNvPr>
              <p:cNvSpPr/>
              <p:nvPr/>
            </p:nvSpPr>
            <p:spPr>
              <a:xfrm>
                <a:off x="4994473" y="2674940"/>
                <a:ext cx="716257" cy="1961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dirty="0">
                    <a:solidFill>
                      <a:schemeClr val="tx1"/>
                    </a:solidFill>
                  </a:rPr>
                  <a:t>4</a:t>
                </a:r>
              </a:p>
            </p:txBody>
          </p:sp>
        </p:grpSp>
        <p:sp>
          <p:nvSpPr>
            <p:cNvPr id="243" name="Rectangle 242">
              <a:extLst>
                <a:ext uri="{FF2B5EF4-FFF2-40B4-BE49-F238E27FC236}">
                  <a16:creationId xmlns:a16="http://schemas.microsoft.com/office/drawing/2014/main" id="{736066DC-35D0-BC48-A88F-C62DCC31D955}"/>
                </a:ext>
              </a:extLst>
            </p:cNvPr>
            <p:cNvSpPr/>
            <p:nvPr/>
          </p:nvSpPr>
          <p:spPr>
            <a:xfrm>
              <a:off x="919206"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7</a:t>
              </a:r>
              <a:endParaRPr lang="en-GB" sz="1050" dirty="0">
                <a:solidFill>
                  <a:schemeClr val="tx1"/>
                </a:solidFill>
              </a:endParaRPr>
            </a:p>
          </p:txBody>
        </p:sp>
        <p:sp>
          <p:nvSpPr>
            <p:cNvPr id="244" name="Rectangle 243">
              <a:extLst>
                <a:ext uri="{FF2B5EF4-FFF2-40B4-BE49-F238E27FC236}">
                  <a16:creationId xmlns:a16="http://schemas.microsoft.com/office/drawing/2014/main" id="{F2831C13-84E8-654B-9924-34A8EF488F07}"/>
                </a:ext>
              </a:extLst>
            </p:cNvPr>
            <p:cNvSpPr/>
            <p:nvPr/>
          </p:nvSpPr>
          <p:spPr>
            <a:xfrm>
              <a:off x="3251244" y="392250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245" name="Rectangle 244">
              <a:extLst>
                <a:ext uri="{FF2B5EF4-FFF2-40B4-BE49-F238E27FC236}">
                  <a16:creationId xmlns:a16="http://schemas.microsoft.com/office/drawing/2014/main" id="{186EDE08-42EE-3048-8D15-8CE808FCB1ED}"/>
                </a:ext>
              </a:extLst>
            </p:cNvPr>
            <p:cNvSpPr/>
            <p:nvPr/>
          </p:nvSpPr>
          <p:spPr>
            <a:xfrm>
              <a:off x="7998686" y="394248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4</a:t>
              </a:r>
              <a:endParaRPr lang="en-GB" sz="1050" dirty="0">
                <a:solidFill>
                  <a:schemeClr val="tx1"/>
                </a:solidFill>
              </a:endParaRPr>
            </a:p>
          </p:txBody>
        </p:sp>
        <p:sp>
          <p:nvSpPr>
            <p:cNvPr id="246" name="Rectangle 245">
              <a:extLst>
                <a:ext uri="{FF2B5EF4-FFF2-40B4-BE49-F238E27FC236}">
                  <a16:creationId xmlns:a16="http://schemas.microsoft.com/office/drawing/2014/main" id="{1E1727B2-5D73-B944-AD26-6007C93A1900}"/>
                </a:ext>
              </a:extLst>
            </p:cNvPr>
            <p:cNvSpPr/>
            <p:nvPr/>
          </p:nvSpPr>
          <p:spPr>
            <a:xfrm>
              <a:off x="9988125" y="2917841"/>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600" dirty="0">
                  <a:solidFill>
                    <a:schemeClr val="tx1"/>
                  </a:solidFill>
                </a:rPr>
                <a:t>8</a:t>
              </a:r>
              <a:endParaRPr lang="en-GB" sz="1050" dirty="0">
                <a:solidFill>
                  <a:schemeClr val="tx1"/>
                </a:solidFill>
              </a:endParaRPr>
            </a:p>
          </p:txBody>
        </p:sp>
        <p:sp>
          <p:nvSpPr>
            <p:cNvPr id="247" name="Rectangle 246">
              <a:extLst>
                <a:ext uri="{FF2B5EF4-FFF2-40B4-BE49-F238E27FC236}">
                  <a16:creationId xmlns:a16="http://schemas.microsoft.com/office/drawing/2014/main" id="{8670EA87-6B1D-8C40-8B37-BE74D1BD3985}"/>
                </a:ext>
              </a:extLst>
            </p:cNvPr>
            <p:cNvSpPr/>
            <p:nvPr/>
          </p:nvSpPr>
          <p:spPr>
            <a:xfrm>
              <a:off x="1977555" y="213564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11</a:t>
              </a:r>
              <a:endParaRPr lang="en-GB" sz="1050" dirty="0">
                <a:solidFill>
                  <a:schemeClr val="tx1"/>
                </a:solidFill>
              </a:endParaRPr>
            </a:p>
          </p:txBody>
        </p:sp>
        <p:cxnSp>
          <p:nvCxnSpPr>
            <p:cNvPr id="248" name="Straight Connector 247">
              <a:extLst>
                <a:ext uri="{FF2B5EF4-FFF2-40B4-BE49-F238E27FC236}">
                  <a16:creationId xmlns:a16="http://schemas.microsoft.com/office/drawing/2014/main" id="{C4BE19A0-FE38-1244-A923-A0B97DE2F6D1}"/>
                </a:ext>
              </a:extLst>
            </p:cNvPr>
            <p:cNvCxnSpPr>
              <a:endCxn id="267" idx="0"/>
            </p:cNvCxnSpPr>
            <p:nvPr/>
          </p:nvCxnSpPr>
          <p:spPr>
            <a:xfrm flipH="1">
              <a:off x="1970709" y="5351017"/>
              <a:ext cx="670850"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E7612E9-2C8D-DD4F-9980-AA3EAF2B2E7C}"/>
                </a:ext>
              </a:extLst>
            </p:cNvPr>
            <p:cNvCxnSpPr>
              <a:endCxn id="273" idx="0"/>
            </p:cNvCxnSpPr>
            <p:nvPr/>
          </p:nvCxnSpPr>
          <p:spPr>
            <a:xfrm>
              <a:off x="2641558" y="5351017"/>
              <a:ext cx="563698" cy="7519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308D6E7-9A44-FC42-AAC2-F1B4842FD4BC}"/>
                </a:ext>
              </a:extLst>
            </p:cNvPr>
            <p:cNvCxnSpPr>
              <a:endCxn id="276" idx="0"/>
            </p:cNvCxnSpPr>
            <p:nvPr/>
          </p:nvCxnSpPr>
          <p:spPr>
            <a:xfrm flipH="1">
              <a:off x="4470531" y="5351016"/>
              <a:ext cx="493582" cy="75196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DC92BA81-F224-424E-B5A7-E5E958C51150}"/>
                </a:ext>
              </a:extLst>
            </p:cNvPr>
            <p:cNvCxnSpPr>
              <a:stCxn id="301" idx="0"/>
              <a:endCxn id="236" idx="2"/>
            </p:cNvCxnSpPr>
            <p:nvPr/>
          </p:nvCxnSpPr>
          <p:spPr>
            <a:xfrm flipH="1" flipV="1">
              <a:off x="4964113" y="5351016"/>
              <a:ext cx="613760" cy="75856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E296F7C8-8EAD-004B-A6D3-F4D3262106FD}"/>
                </a:ext>
              </a:extLst>
            </p:cNvPr>
            <p:cNvCxnSpPr>
              <a:endCxn id="300" idx="0"/>
            </p:cNvCxnSpPr>
            <p:nvPr/>
          </p:nvCxnSpPr>
          <p:spPr>
            <a:xfrm>
              <a:off x="7328639" y="5353871"/>
              <a:ext cx="664634" cy="75570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5771FD9B-A038-224F-9BC6-A8787979A29D}"/>
                </a:ext>
              </a:extLst>
            </p:cNvPr>
            <p:cNvCxnSpPr>
              <a:endCxn id="284" idx="0"/>
            </p:cNvCxnSpPr>
            <p:nvPr/>
          </p:nvCxnSpPr>
          <p:spPr>
            <a:xfrm flipH="1">
              <a:off x="6786774" y="5353871"/>
              <a:ext cx="541865" cy="7662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50021C33-F96B-AB4C-90DB-1D753B6CB881}"/>
                </a:ext>
              </a:extLst>
            </p:cNvPr>
            <p:cNvCxnSpPr/>
            <p:nvPr/>
          </p:nvCxnSpPr>
          <p:spPr>
            <a:xfrm>
              <a:off x="9661430" y="5368141"/>
              <a:ext cx="460564" cy="75197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F99BFFA9-FB8C-134B-89F4-7AFDBFBFDA3A}"/>
                </a:ext>
              </a:extLst>
            </p:cNvPr>
            <p:cNvCxnSpPr/>
            <p:nvPr/>
          </p:nvCxnSpPr>
          <p:spPr>
            <a:xfrm flipH="1">
              <a:off x="9179457" y="5368141"/>
              <a:ext cx="481973" cy="75197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B2926AC-4D2B-6548-9E3A-964E367EE734}"/>
                </a:ext>
              </a:extLst>
            </p:cNvPr>
            <p:cNvCxnSpPr/>
            <p:nvPr/>
          </p:nvCxnSpPr>
          <p:spPr>
            <a:xfrm>
              <a:off x="8299219" y="4241031"/>
              <a:ext cx="1362211" cy="82856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D47BB655-8486-C446-A53C-8125537A3328}"/>
                </a:ext>
              </a:extLst>
            </p:cNvPr>
            <p:cNvCxnSpPr/>
            <p:nvPr/>
          </p:nvCxnSpPr>
          <p:spPr>
            <a:xfrm flipH="1">
              <a:off x="7328639" y="4241031"/>
              <a:ext cx="970579" cy="8142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01879558-F306-4843-B814-15166ACA8567}"/>
                </a:ext>
              </a:extLst>
            </p:cNvPr>
            <p:cNvCxnSpPr>
              <a:endCxn id="261" idx="0"/>
            </p:cNvCxnSpPr>
            <p:nvPr/>
          </p:nvCxnSpPr>
          <p:spPr>
            <a:xfrm flipH="1">
              <a:off x="10711854" y="4183946"/>
              <a:ext cx="538506" cy="918185"/>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5B70958D-63CA-CA42-9694-F4A98FE908FC}"/>
                </a:ext>
              </a:extLst>
            </p:cNvPr>
            <p:cNvCxnSpPr>
              <a:endCxn id="263" idx="0"/>
            </p:cNvCxnSpPr>
            <p:nvPr/>
          </p:nvCxnSpPr>
          <p:spPr>
            <a:xfrm>
              <a:off x="11250360" y="4183946"/>
              <a:ext cx="371584" cy="91818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98070193-078D-B64C-94FD-8E61F634EA0D}"/>
                </a:ext>
              </a:extLst>
            </p:cNvPr>
            <p:cNvCxnSpPr/>
            <p:nvPr/>
          </p:nvCxnSpPr>
          <p:spPr>
            <a:xfrm>
              <a:off x="3551777" y="4221051"/>
              <a:ext cx="1412336" cy="83141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612C4CA5-7B6A-BE49-A0F5-F0AAD8F3FB81}"/>
                </a:ext>
              </a:extLst>
            </p:cNvPr>
            <p:cNvCxnSpPr/>
            <p:nvPr/>
          </p:nvCxnSpPr>
          <p:spPr>
            <a:xfrm flipH="1">
              <a:off x="2641558" y="4221051"/>
              <a:ext cx="910219" cy="83141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2" name="Straight Connector 261">
              <a:extLst>
                <a:ext uri="{FF2B5EF4-FFF2-40B4-BE49-F238E27FC236}">
                  <a16:creationId xmlns:a16="http://schemas.microsoft.com/office/drawing/2014/main" id="{4279E892-2FE6-7A46-9E80-D66BE3BE9E25}"/>
                </a:ext>
              </a:extLst>
            </p:cNvPr>
            <p:cNvCxnSpPr/>
            <p:nvPr/>
          </p:nvCxnSpPr>
          <p:spPr>
            <a:xfrm>
              <a:off x="1209316" y="4183947"/>
              <a:ext cx="371584" cy="86852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743DB50E-C2B5-A44F-A7D5-5377898443E7}"/>
                </a:ext>
              </a:extLst>
            </p:cNvPr>
            <p:cNvCxnSpPr/>
            <p:nvPr/>
          </p:nvCxnSpPr>
          <p:spPr>
            <a:xfrm flipH="1">
              <a:off x="629098" y="4183947"/>
              <a:ext cx="580218" cy="86852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72839108-7B98-8F4A-A655-3CFE3E446CBD}"/>
                </a:ext>
              </a:extLst>
            </p:cNvPr>
            <p:cNvCxnSpPr/>
            <p:nvPr/>
          </p:nvCxnSpPr>
          <p:spPr>
            <a:xfrm flipH="1">
              <a:off x="377555" y="3216388"/>
              <a:ext cx="842184" cy="103804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98FF7802-45EF-094D-A264-A36984F48B6E}"/>
                </a:ext>
              </a:extLst>
            </p:cNvPr>
            <p:cNvCxnSpPr/>
            <p:nvPr/>
          </p:nvCxnSpPr>
          <p:spPr>
            <a:xfrm flipH="1">
              <a:off x="1209316" y="3216388"/>
              <a:ext cx="10423" cy="669013"/>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6AB2E863-AC1D-1A43-BD61-1546559A8724}"/>
                </a:ext>
              </a:extLst>
            </p:cNvPr>
            <p:cNvCxnSpPr/>
            <p:nvPr/>
          </p:nvCxnSpPr>
          <p:spPr>
            <a:xfrm flipH="1">
              <a:off x="9882718" y="3216388"/>
              <a:ext cx="405940" cy="62515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32B05E10-1901-0345-BE98-5A77476A50A1}"/>
                </a:ext>
              </a:extLst>
            </p:cNvPr>
            <p:cNvCxnSpPr/>
            <p:nvPr/>
          </p:nvCxnSpPr>
          <p:spPr>
            <a:xfrm>
              <a:off x="10288658" y="3216388"/>
              <a:ext cx="961702" cy="669012"/>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26B773BE-5A0F-2D43-8A80-0CDE5F327AAD}"/>
                </a:ext>
              </a:extLst>
            </p:cNvPr>
            <p:cNvCxnSpPr/>
            <p:nvPr/>
          </p:nvCxnSpPr>
          <p:spPr>
            <a:xfrm flipH="1">
              <a:off x="1219739" y="2434189"/>
              <a:ext cx="1058348" cy="48365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20ADB77E-3F1A-2C46-B655-E1A7BE6C9752}"/>
                </a:ext>
              </a:extLst>
            </p:cNvPr>
            <p:cNvCxnSpPr/>
            <p:nvPr/>
          </p:nvCxnSpPr>
          <p:spPr>
            <a:xfrm>
              <a:off x="2278087" y="2434189"/>
              <a:ext cx="1273690" cy="148831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137CFEEC-898B-6643-B1E0-E725F3A0E0EF}"/>
                </a:ext>
              </a:extLst>
            </p:cNvPr>
            <p:cNvCxnSpPr/>
            <p:nvPr/>
          </p:nvCxnSpPr>
          <p:spPr>
            <a:xfrm>
              <a:off x="5842076" y="2702348"/>
              <a:ext cx="418687" cy="75977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7AC04426-B453-324E-87D2-78088B21DB14}"/>
                </a:ext>
              </a:extLst>
            </p:cNvPr>
            <p:cNvCxnSpPr/>
            <p:nvPr/>
          </p:nvCxnSpPr>
          <p:spPr>
            <a:xfrm flipH="1">
              <a:off x="5286050" y="2702348"/>
              <a:ext cx="556026" cy="759776"/>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2" name="Rectangle 271">
              <a:extLst>
                <a:ext uri="{FF2B5EF4-FFF2-40B4-BE49-F238E27FC236}">
                  <a16:creationId xmlns:a16="http://schemas.microsoft.com/office/drawing/2014/main" id="{9ECBFF33-CF68-1949-97EC-A9B098FFA037}"/>
                </a:ext>
              </a:extLst>
            </p:cNvPr>
            <p:cNvSpPr/>
            <p:nvPr/>
          </p:nvSpPr>
          <p:spPr>
            <a:xfrm>
              <a:off x="8341521" y="2105255"/>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12</a:t>
              </a:r>
              <a:endParaRPr lang="en-GB" sz="1050" dirty="0">
                <a:solidFill>
                  <a:schemeClr val="tx1"/>
                </a:solidFill>
              </a:endParaRPr>
            </a:p>
          </p:txBody>
        </p:sp>
        <p:cxnSp>
          <p:nvCxnSpPr>
            <p:cNvPr id="273" name="Straight Connector 272">
              <a:extLst>
                <a:ext uri="{FF2B5EF4-FFF2-40B4-BE49-F238E27FC236}">
                  <a16:creationId xmlns:a16="http://schemas.microsoft.com/office/drawing/2014/main" id="{A00478C8-C800-DB4E-8308-96511EE62FA8}"/>
                </a:ext>
              </a:extLst>
            </p:cNvPr>
            <p:cNvCxnSpPr/>
            <p:nvPr/>
          </p:nvCxnSpPr>
          <p:spPr>
            <a:xfrm>
              <a:off x="8642053" y="2403801"/>
              <a:ext cx="1646604" cy="51404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2BE6EEED-B576-5D4F-BFB9-95867FFDDC93}"/>
                </a:ext>
              </a:extLst>
            </p:cNvPr>
            <p:cNvCxnSpPr/>
            <p:nvPr/>
          </p:nvCxnSpPr>
          <p:spPr>
            <a:xfrm flipH="1">
              <a:off x="8299219" y="2403801"/>
              <a:ext cx="342835" cy="153868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5A46DF11-4922-1345-A999-B7FA32D6918E}"/>
                </a:ext>
              </a:extLst>
            </p:cNvPr>
            <p:cNvCxnSpPr/>
            <p:nvPr/>
          </p:nvCxnSpPr>
          <p:spPr>
            <a:xfrm flipH="1">
              <a:off x="2278087" y="1154950"/>
              <a:ext cx="1497865" cy="98069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6" name="Rectangle 275">
              <a:extLst>
                <a:ext uri="{FF2B5EF4-FFF2-40B4-BE49-F238E27FC236}">
                  <a16:creationId xmlns:a16="http://schemas.microsoft.com/office/drawing/2014/main" id="{834BDD79-5F58-284B-9CC9-331AA58DB776}"/>
                </a:ext>
              </a:extLst>
            </p:cNvPr>
            <p:cNvSpPr/>
            <p:nvPr/>
          </p:nvSpPr>
          <p:spPr>
            <a:xfrm>
              <a:off x="6832826" y="876383"/>
              <a:ext cx="601066" cy="298546"/>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schemeClr val="tx1"/>
                  </a:solidFill>
                </a:rPr>
                <a:t>22</a:t>
              </a:r>
              <a:endParaRPr lang="en-GB" sz="1050" dirty="0">
                <a:solidFill>
                  <a:schemeClr val="tx1"/>
                </a:solidFill>
              </a:endParaRPr>
            </a:p>
          </p:txBody>
        </p:sp>
        <p:cxnSp>
          <p:nvCxnSpPr>
            <p:cNvPr id="277" name="Straight Connector 276">
              <a:extLst>
                <a:ext uri="{FF2B5EF4-FFF2-40B4-BE49-F238E27FC236}">
                  <a16:creationId xmlns:a16="http://schemas.microsoft.com/office/drawing/2014/main" id="{5E2981B0-196E-8448-9F00-1EEA95F0E854}"/>
                </a:ext>
              </a:extLst>
            </p:cNvPr>
            <p:cNvCxnSpPr/>
            <p:nvPr/>
          </p:nvCxnSpPr>
          <p:spPr>
            <a:xfrm flipH="1">
              <a:off x="5842076" y="1174930"/>
              <a:ext cx="1291283" cy="1228872"/>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2837D950-9024-0F44-9233-0174DCD53BF1}"/>
                </a:ext>
              </a:extLst>
            </p:cNvPr>
            <p:cNvCxnSpPr/>
            <p:nvPr/>
          </p:nvCxnSpPr>
          <p:spPr>
            <a:xfrm>
              <a:off x="7133359" y="1174930"/>
              <a:ext cx="1466393" cy="930326"/>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79" name="Rectangle 278">
              <a:extLst>
                <a:ext uri="{FF2B5EF4-FFF2-40B4-BE49-F238E27FC236}">
                  <a16:creationId xmlns:a16="http://schemas.microsoft.com/office/drawing/2014/main" id="{51BC7747-5A10-BE4C-B60B-EB89FDEE392F}"/>
                </a:ext>
              </a:extLst>
            </p:cNvPr>
            <p:cNvSpPr/>
            <p:nvPr/>
          </p:nvSpPr>
          <p:spPr>
            <a:xfrm>
              <a:off x="4756026" y="191386"/>
              <a:ext cx="1778820" cy="288015"/>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tx1"/>
                  </a:solidFill>
                </a:rPr>
                <a:t>START</a:t>
              </a:r>
              <a:endParaRPr lang="en-GB" sz="1050" dirty="0">
                <a:solidFill>
                  <a:schemeClr val="tx1"/>
                </a:solidFill>
              </a:endParaRPr>
            </a:p>
          </p:txBody>
        </p:sp>
        <p:cxnSp>
          <p:nvCxnSpPr>
            <p:cNvPr id="280" name="Straight Connector 279">
              <a:extLst>
                <a:ext uri="{FF2B5EF4-FFF2-40B4-BE49-F238E27FC236}">
                  <a16:creationId xmlns:a16="http://schemas.microsoft.com/office/drawing/2014/main" id="{8F078089-4344-6940-A5FD-8D3BAA8790B2}"/>
                </a:ext>
              </a:extLst>
            </p:cNvPr>
            <p:cNvCxnSpPr/>
            <p:nvPr/>
          </p:nvCxnSpPr>
          <p:spPr>
            <a:xfrm>
              <a:off x="5657632" y="489932"/>
              <a:ext cx="1475726" cy="38645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24726D94-7E73-224B-8425-CE259E536BCA}"/>
                </a:ext>
              </a:extLst>
            </p:cNvPr>
            <p:cNvCxnSpPr>
              <a:cxnSpLocks/>
            </p:cNvCxnSpPr>
            <p:nvPr/>
          </p:nvCxnSpPr>
          <p:spPr>
            <a:xfrm flipH="1">
              <a:off x="3775952" y="489932"/>
              <a:ext cx="1879118" cy="684997"/>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461930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 &amp; -</a:t>
            </a:r>
          </a:p>
        </p:txBody>
      </p:sp>
      <p:sp>
        <p:nvSpPr>
          <p:cNvPr id="3" name="Content Placeholder 2"/>
          <p:cNvSpPr>
            <a:spLocks noGrp="1"/>
          </p:cNvSpPr>
          <p:nvPr>
            <p:ph idx="1"/>
          </p:nvPr>
        </p:nvSpPr>
        <p:spPr/>
        <p:txBody>
          <a:bodyPr/>
          <a:lstStyle/>
          <a:p>
            <a:r>
              <a:rPr lang="en-GB" dirty="0"/>
              <a:t>+ More popular letters use less binary bits </a:t>
            </a:r>
          </a:p>
          <a:p>
            <a:endParaRPr lang="en-GB" dirty="0"/>
          </a:p>
          <a:p>
            <a:pPr marL="457200" indent="-457200">
              <a:buFontTx/>
              <a:buChar char="-"/>
            </a:pPr>
            <a:r>
              <a:rPr lang="en-GB" dirty="0"/>
              <a:t>Takes time to make a Huffman Tree </a:t>
            </a:r>
          </a:p>
          <a:p>
            <a:pPr marL="457200" indent="-457200">
              <a:buFontTx/>
              <a:buChar char="-"/>
            </a:pPr>
            <a:r>
              <a:rPr lang="en-GB" dirty="0"/>
              <a:t>You have to store the tree so there is a reference </a:t>
            </a:r>
          </a:p>
          <a:p>
            <a:pPr marL="457200" indent="-457200">
              <a:buFontTx/>
              <a:buChar char="-"/>
            </a:pPr>
            <a:endParaRPr lang="en-GB" dirty="0"/>
          </a:p>
          <a:p>
            <a:r>
              <a:rPr lang="en-GB" dirty="0"/>
              <a:t>± If you have a really deep/tall tree, you may have a letter that uses more than 8 bits. But this is okay because that letter will be at the bottom of the tree and those letters are not used often</a:t>
            </a:r>
          </a:p>
          <a:p>
            <a:endParaRPr lang="en-GB" dirty="0"/>
          </a:p>
        </p:txBody>
      </p:sp>
    </p:spTree>
    <p:extLst>
      <p:ext uri="{BB962C8B-B14F-4D97-AF65-F5344CB8AC3E}">
        <p14:creationId xmlns:p14="http://schemas.microsoft.com/office/powerpoint/2010/main" val="22975944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fontScale="90000"/>
          </a:bodyPr>
          <a:lstStyle/>
          <a:p>
            <a:r>
              <a:rPr lang="en-US" dirty="0">
                <a:solidFill>
                  <a:schemeClr val="tx1"/>
                </a:solidFill>
              </a:rPr>
              <a:t>Today</a:t>
            </a:r>
          </a:p>
        </p:txBody>
      </p:sp>
      <p:sp>
        <p:nvSpPr>
          <p:cNvPr id="3" name="Content Placeholder 2"/>
          <p:cNvSpPr>
            <a:spLocks noGrp="1"/>
          </p:cNvSpPr>
          <p:nvPr>
            <p:ph idx="1"/>
          </p:nvPr>
        </p:nvSpPr>
        <p:spPr>
          <a:solidFill>
            <a:srgbClr val="FFFF00"/>
          </a:solidFill>
        </p:spPr>
        <p:txBody>
          <a:bodyPr/>
          <a:lstStyle/>
          <a:p>
            <a:r>
              <a:rPr lang="en-US" dirty="0">
                <a:solidFill>
                  <a:schemeClr val="tx1"/>
                </a:solidFill>
              </a:rPr>
              <a:t>Understand : What is a video?</a:t>
            </a:r>
          </a:p>
          <a:p>
            <a:endParaRPr lang="en-US" dirty="0">
              <a:solidFill>
                <a:schemeClr val="tx1"/>
              </a:solidFill>
            </a:endParaRPr>
          </a:p>
          <a:p>
            <a:r>
              <a:rPr lang="en-US" dirty="0">
                <a:solidFill>
                  <a:schemeClr val="tx1"/>
                </a:solidFill>
              </a:rPr>
              <a:t>Able : Explain encoding </a:t>
            </a:r>
          </a:p>
          <a:p>
            <a:endParaRPr lang="en-US" dirty="0">
              <a:solidFill>
                <a:schemeClr val="tx1"/>
              </a:solidFill>
            </a:endParaRPr>
          </a:p>
          <a:p>
            <a:r>
              <a:rPr lang="en-US" dirty="0">
                <a:solidFill>
                  <a:schemeClr val="tx1"/>
                </a:solidFill>
              </a:rPr>
              <a:t>Answer : What is frame rate</a:t>
            </a:r>
          </a:p>
        </p:txBody>
      </p:sp>
    </p:spTree>
    <p:extLst>
      <p:ext uri="{BB962C8B-B14F-4D97-AF65-F5344CB8AC3E}">
        <p14:creationId xmlns:p14="http://schemas.microsoft.com/office/powerpoint/2010/main" val="618907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What is a video?</a:t>
            </a:r>
          </a:p>
        </p:txBody>
      </p:sp>
      <p:sp>
        <p:nvSpPr>
          <p:cNvPr id="3" name="Content Placeholder 2"/>
          <p:cNvSpPr>
            <a:spLocks noGrp="1"/>
          </p:cNvSpPr>
          <p:nvPr>
            <p:ph idx="1"/>
          </p:nvPr>
        </p:nvSpPr>
        <p:spPr/>
        <p:txBody>
          <a:bodyPr>
            <a:normAutofit/>
          </a:bodyPr>
          <a:lstStyle/>
          <a:p>
            <a:r>
              <a:rPr lang="en-US" dirty="0"/>
              <a:t>What is the correct definition?</a:t>
            </a:r>
          </a:p>
          <a:p>
            <a:endParaRPr lang="en-US" dirty="0"/>
          </a:p>
          <a:p>
            <a:pPr marL="514350" indent="-514350">
              <a:buFont typeface="+mj-lt"/>
              <a:buAutoNum type="arabicPeriod"/>
            </a:pPr>
            <a:r>
              <a:rPr lang="en-US" dirty="0"/>
              <a:t>Video is a series of moving images played back at speed to imitate movement </a:t>
            </a:r>
          </a:p>
          <a:p>
            <a:pPr marL="514350" indent="-514350">
              <a:buFont typeface="+mj-lt"/>
              <a:buAutoNum type="arabicPeriod"/>
            </a:pPr>
            <a:endParaRPr lang="en-US" dirty="0"/>
          </a:p>
          <a:p>
            <a:pPr marL="514350" indent="-514350">
              <a:buFont typeface="+mj-lt"/>
              <a:buAutoNum type="arabicPeriod"/>
            </a:pPr>
            <a:r>
              <a:rPr lang="en-US" dirty="0"/>
              <a:t>Video is a series of moving images </a:t>
            </a:r>
          </a:p>
          <a:p>
            <a:pPr marL="514350" indent="-514350">
              <a:buFont typeface="+mj-lt"/>
              <a:buAutoNum type="arabicPeriod"/>
            </a:pPr>
            <a:endParaRPr lang="en-US" dirty="0"/>
          </a:p>
          <a:p>
            <a:pPr marL="514350" indent="-514350">
              <a:buFont typeface="+mj-lt"/>
              <a:buAutoNum type="arabicPeriod"/>
            </a:pPr>
            <a:r>
              <a:rPr lang="en-US" dirty="0"/>
              <a:t>Video is a series of still images </a:t>
            </a:r>
          </a:p>
          <a:p>
            <a:pPr marL="514350" indent="-514350">
              <a:buFont typeface="+mj-lt"/>
              <a:buAutoNum type="arabicPeriod"/>
            </a:pPr>
            <a:endParaRPr lang="en-US" dirty="0"/>
          </a:p>
          <a:p>
            <a:pPr marL="514350" indent="-514350">
              <a:buFont typeface="+mj-lt"/>
              <a:buAutoNum type="arabicPeriod"/>
            </a:pPr>
            <a:r>
              <a:rPr lang="en-US" dirty="0"/>
              <a:t>Video is a series of still images that are play backed at speed to imitate movement </a:t>
            </a:r>
          </a:p>
        </p:txBody>
      </p:sp>
    </p:spTree>
    <p:extLst>
      <p:ext uri="{BB962C8B-B14F-4D97-AF65-F5344CB8AC3E}">
        <p14:creationId xmlns:p14="http://schemas.microsoft.com/office/powerpoint/2010/main" val="41437927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Frames</a:t>
            </a:r>
          </a:p>
        </p:txBody>
      </p:sp>
      <p:sp>
        <p:nvSpPr>
          <p:cNvPr id="3" name="Content Placeholder 2"/>
          <p:cNvSpPr>
            <a:spLocks noGrp="1"/>
          </p:cNvSpPr>
          <p:nvPr>
            <p:ph idx="1"/>
          </p:nvPr>
        </p:nvSpPr>
        <p:spPr/>
        <p:txBody>
          <a:bodyPr>
            <a:normAutofit/>
          </a:bodyPr>
          <a:lstStyle/>
          <a:p>
            <a:r>
              <a:rPr lang="en-US" dirty="0"/>
              <a:t>If video is a set of images play backed at speed. How quick must it be?</a:t>
            </a:r>
          </a:p>
          <a:p>
            <a:endParaRPr lang="en-US" dirty="0"/>
          </a:p>
          <a:p>
            <a:r>
              <a:rPr lang="en-US" dirty="0"/>
              <a:t>Frame – This means one image. </a:t>
            </a:r>
          </a:p>
          <a:p>
            <a:endParaRPr lang="en-US" dirty="0"/>
          </a:p>
          <a:p>
            <a:r>
              <a:rPr lang="en-US" dirty="0"/>
              <a:t>If you have 1 image on screen for 1 second, you say your video is 1 frame per second (fps)</a:t>
            </a:r>
          </a:p>
          <a:p>
            <a:endParaRPr lang="en-US" dirty="0"/>
          </a:p>
          <a:p>
            <a:r>
              <a:rPr lang="en-US" dirty="0"/>
              <a:t>Most videos are 30fps and smooth videos or video games are done at 60fps. </a:t>
            </a:r>
          </a:p>
          <a:p>
            <a:endParaRPr lang="en-US" dirty="0"/>
          </a:p>
          <a:p>
            <a:r>
              <a:rPr lang="en-US" dirty="0"/>
              <a:t>Higher frame rate the smoother the video playback </a:t>
            </a:r>
          </a:p>
        </p:txBody>
      </p:sp>
    </p:spTree>
    <p:extLst>
      <p:ext uri="{BB962C8B-B14F-4D97-AF65-F5344CB8AC3E}">
        <p14:creationId xmlns:p14="http://schemas.microsoft.com/office/powerpoint/2010/main" val="34479377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Encoding </a:t>
            </a:r>
          </a:p>
        </p:txBody>
      </p:sp>
      <p:sp>
        <p:nvSpPr>
          <p:cNvPr id="3" name="Content Placeholder 2"/>
          <p:cNvSpPr>
            <a:spLocks noGrp="1"/>
          </p:cNvSpPr>
          <p:nvPr>
            <p:ph idx="1"/>
          </p:nvPr>
        </p:nvSpPr>
        <p:spPr/>
        <p:txBody>
          <a:bodyPr/>
          <a:lstStyle/>
          <a:p>
            <a:r>
              <a:rPr lang="en-US" dirty="0"/>
              <a:t>There are two main ways that a video gets displayed. </a:t>
            </a:r>
          </a:p>
          <a:p>
            <a:endParaRPr lang="en-US" dirty="0"/>
          </a:p>
          <a:p>
            <a:r>
              <a:rPr lang="en-US" dirty="0"/>
              <a:t>Interlaced encoding </a:t>
            </a:r>
          </a:p>
          <a:p>
            <a:endParaRPr lang="en-US" dirty="0"/>
          </a:p>
          <a:p>
            <a:r>
              <a:rPr lang="en-US" dirty="0"/>
              <a:t>Progressive encoding </a:t>
            </a:r>
          </a:p>
        </p:txBody>
      </p:sp>
    </p:spTree>
    <p:extLst>
      <p:ext uri="{BB962C8B-B14F-4D97-AF65-F5344CB8AC3E}">
        <p14:creationId xmlns:p14="http://schemas.microsoft.com/office/powerpoint/2010/main" val="1237293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Lossy</a:t>
            </a:r>
          </a:p>
        </p:txBody>
      </p:sp>
      <p:sp>
        <p:nvSpPr>
          <p:cNvPr id="3" name="Content Placeholder 2"/>
          <p:cNvSpPr>
            <a:spLocks noGrp="1"/>
          </p:cNvSpPr>
          <p:nvPr>
            <p:ph idx="1"/>
          </p:nvPr>
        </p:nvSpPr>
        <p:spPr/>
        <p:txBody>
          <a:bodyPr/>
          <a:lstStyle/>
          <a:p>
            <a:r>
              <a:rPr lang="en-US" dirty="0"/>
              <a:t>Remove redundant data</a:t>
            </a:r>
          </a:p>
          <a:p>
            <a:endParaRPr lang="en-US" dirty="0"/>
          </a:p>
          <a:p>
            <a:r>
              <a:rPr lang="en-US" dirty="0"/>
              <a:t>Creates smaller file size </a:t>
            </a:r>
          </a:p>
          <a:p>
            <a:endParaRPr lang="en-US" dirty="0"/>
          </a:p>
          <a:p>
            <a:r>
              <a:rPr lang="en-US" dirty="0"/>
              <a:t>Worse quality  </a:t>
            </a:r>
          </a:p>
        </p:txBody>
      </p:sp>
    </p:spTree>
    <p:extLst>
      <p:ext uri="{BB962C8B-B14F-4D97-AF65-F5344CB8AC3E}">
        <p14:creationId xmlns:p14="http://schemas.microsoft.com/office/powerpoint/2010/main" val="22805294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Interlaced</a:t>
            </a:r>
          </a:p>
        </p:txBody>
      </p:sp>
      <p:sp>
        <p:nvSpPr>
          <p:cNvPr id="3" name="Content Placeholder 2"/>
          <p:cNvSpPr>
            <a:spLocks noGrp="1"/>
          </p:cNvSpPr>
          <p:nvPr>
            <p:ph idx="1"/>
          </p:nvPr>
        </p:nvSpPr>
        <p:spPr/>
        <p:txBody>
          <a:bodyPr/>
          <a:lstStyle/>
          <a:p>
            <a:r>
              <a:rPr lang="en-US" dirty="0"/>
              <a:t>It shows an image in two frames</a:t>
            </a:r>
          </a:p>
          <a:p>
            <a:endParaRPr lang="en-US" dirty="0"/>
          </a:p>
          <a:p>
            <a:r>
              <a:rPr lang="en-US" dirty="0"/>
              <a:t>Splits image into rows</a:t>
            </a:r>
          </a:p>
          <a:p>
            <a:endParaRPr lang="en-US" dirty="0"/>
          </a:p>
          <a:p>
            <a:r>
              <a:rPr lang="en-US" dirty="0"/>
              <a:t>Displays the odd number rows in the first frame</a:t>
            </a:r>
          </a:p>
          <a:p>
            <a:endParaRPr lang="en-US" dirty="0"/>
          </a:p>
          <a:p>
            <a:r>
              <a:rPr lang="en-US" dirty="0"/>
              <a:t>Then displays even number rows in the second</a:t>
            </a:r>
          </a:p>
          <a:p>
            <a:endParaRPr lang="en-US" dirty="0"/>
          </a:p>
          <a:p>
            <a:r>
              <a:rPr lang="en-US" dirty="0"/>
              <a:t>Happens so quick you think it</a:t>
            </a:r>
            <a:r>
              <a:rPr lang="uk-UA" dirty="0"/>
              <a:t>’</a:t>
            </a:r>
            <a:r>
              <a:rPr lang="en-US" dirty="0"/>
              <a:t>s a single frame</a:t>
            </a:r>
          </a:p>
        </p:txBody>
      </p:sp>
    </p:spTree>
    <p:extLst>
      <p:ext uri="{BB962C8B-B14F-4D97-AF65-F5344CB8AC3E}">
        <p14:creationId xmlns:p14="http://schemas.microsoft.com/office/powerpoint/2010/main" val="31133401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Interlaced – Takes a frame</a:t>
            </a:r>
          </a:p>
        </p:txBody>
      </p:sp>
      <p:grpSp>
        <p:nvGrpSpPr>
          <p:cNvPr id="14" name="Group 13"/>
          <p:cNvGrpSpPr/>
          <p:nvPr/>
        </p:nvGrpSpPr>
        <p:grpSpPr>
          <a:xfrm>
            <a:off x="2051817" y="1220666"/>
            <a:ext cx="8098677" cy="5092983"/>
            <a:chOff x="527816" y="1220665"/>
            <a:chExt cx="8098677" cy="5092983"/>
          </a:xfrm>
        </p:grpSpPr>
        <p:pic>
          <p:nvPicPr>
            <p:cNvPr id="5"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92619" r="-348"/>
            <a:stretch/>
          </p:blipFill>
          <p:spPr>
            <a:xfrm>
              <a:off x="527816" y="5937737"/>
              <a:ext cx="8098677" cy="375911"/>
            </a:xfrm>
            <a:prstGeom prst="rect">
              <a:avLst/>
            </a:prstGeom>
          </p:spPr>
        </p:pic>
        <p:pic>
          <p:nvPicPr>
            <p:cNvPr id="6"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81163" r="-348" b="7381"/>
            <a:stretch/>
          </p:blipFill>
          <p:spPr>
            <a:xfrm>
              <a:off x="527816" y="5354260"/>
              <a:ext cx="8098677" cy="583477"/>
            </a:xfrm>
            <a:prstGeom prst="rect">
              <a:avLst/>
            </a:prstGeom>
          </p:spPr>
        </p:pic>
        <p:pic>
          <p:nvPicPr>
            <p:cNvPr id="7"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66674" r="-348" b="18837"/>
            <a:stretch/>
          </p:blipFill>
          <p:spPr>
            <a:xfrm>
              <a:off x="527816" y="4616333"/>
              <a:ext cx="8098677" cy="737927"/>
            </a:xfrm>
            <a:prstGeom prst="rect">
              <a:avLst/>
            </a:prstGeom>
          </p:spPr>
        </p:pic>
        <p:pic>
          <p:nvPicPr>
            <p:cNvPr id="8"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52858" r="-348" b="33327"/>
            <a:stretch/>
          </p:blipFill>
          <p:spPr>
            <a:xfrm>
              <a:off x="527816" y="3912728"/>
              <a:ext cx="8098677" cy="703605"/>
            </a:xfrm>
            <a:prstGeom prst="rect">
              <a:avLst/>
            </a:prstGeom>
          </p:spPr>
        </p:pic>
        <p:pic>
          <p:nvPicPr>
            <p:cNvPr id="9"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38032" r="-348" b="47142"/>
            <a:stretch/>
          </p:blipFill>
          <p:spPr>
            <a:xfrm>
              <a:off x="527816" y="3157640"/>
              <a:ext cx="8098677" cy="755088"/>
            </a:xfrm>
            <a:prstGeom prst="rect">
              <a:avLst/>
            </a:prstGeom>
          </p:spPr>
        </p:pic>
        <p:pic>
          <p:nvPicPr>
            <p:cNvPr id="11"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15727" r="-348" b="65674"/>
            <a:stretch/>
          </p:blipFill>
          <p:spPr>
            <a:xfrm>
              <a:off x="527816" y="2210396"/>
              <a:ext cx="8098677" cy="947245"/>
            </a:xfrm>
            <a:prstGeom prst="rect">
              <a:avLst/>
            </a:prstGeom>
            <a:noFill/>
            <a:ln>
              <a:noFill/>
            </a:ln>
          </p:spPr>
        </p:pic>
        <p:pic>
          <p:nvPicPr>
            <p:cNvPr id="13"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r="-348" b="80567"/>
            <a:stretch/>
          </p:blipFill>
          <p:spPr>
            <a:xfrm>
              <a:off x="527816" y="1220665"/>
              <a:ext cx="8098677" cy="989731"/>
            </a:xfrm>
            <a:prstGeom prst="rect">
              <a:avLst/>
            </a:prstGeom>
            <a:noFill/>
            <a:ln>
              <a:noFill/>
            </a:ln>
          </p:spPr>
        </p:pic>
      </p:grpSp>
    </p:spTree>
    <p:extLst>
      <p:ext uri="{BB962C8B-B14F-4D97-AF65-F5344CB8AC3E}">
        <p14:creationId xmlns:p14="http://schemas.microsoft.com/office/powerpoint/2010/main" val="37930438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Interlaced – Splits it</a:t>
            </a:r>
          </a:p>
        </p:txBody>
      </p:sp>
      <p:pic>
        <p:nvPicPr>
          <p:cNvPr id="5"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92619" r="-348"/>
          <a:stretch/>
        </p:blipFill>
        <p:spPr>
          <a:xfrm>
            <a:off x="2051817" y="5937738"/>
            <a:ext cx="8098677" cy="375911"/>
          </a:xfrm>
          <a:prstGeom prst="rect">
            <a:avLst/>
          </a:prstGeom>
          <a:ln w="28575" cmpd="sng">
            <a:solidFill>
              <a:schemeClr val="tx1"/>
            </a:solidFill>
          </a:ln>
        </p:spPr>
      </p:pic>
      <p:pic>
        <p:nvPicPr>
          <p:cNvPr id="6"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81163" r="-348" b="7381"/>
          <a:stretch/>
        </p:blipFill>
        <p:spPr>
          <a:xfrm>
            <a:off x="2051817" y="5354261"/>
            <a:ext cx="8098677" cy="583477"/>
          </a:xfrm>
          <a:prstGeom prst="rect">
            <a:avLst/>
          </a:prstGeom>
          <a:ln w="28575" cmpd="sng">
            <a:solidFill>
              <a:schemeClr val="tx1"/>
            </a:solidFill>
          </a:ln>
        </p:spPr>
      </p:pic>
      <p:pic>
        <p:nvPicPr>
          <p:cNvPr id="7"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66674" r="-348" b="18837"/>
          <a:stretch/>
        </p:blipFill>
        <p:spPr>
          <a:xfrm>
            <a:off x="2051817" y="4616334"/>
            <a:ext cx="8098677" cy="737927"/>
          </a:xfrm>
          <a:prstGeom prst="rect">
            <a:avLst/>
          </a:prstGeom>
          <a:ln w="28575" cmpd="sng">
            <a:solidFill>
              <a:schemeClr val="tx1"/>
            </a:solidFill>
          </a:ln>
        </p:spPr>
      </p:pic>
      <p:pic>
        <p:nvPicPr>
          <p:cNvPr id="8"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52858" r="-348" b="33327"/>
          <a:stretch/>
        </p:blipFill>
        <p:spPr>
          <a:xfrm>
            <a:off x="2051817" y="3912729"/>
            <a:ext cx="8098677" cy="703605"/>
          </a:xfrm>
          <a:prstGeom prst="rect">
            <a:avLst/>
          </a:prstGeom>
          <a:ln w="28575" cmpd="sng">
            <a:solidFill>
              <a:schemeClr val="tx1"/>
            </a:solidFill>
          </a:ln>
        </p:spPr>
      </p:pic>
      <p:pic>
        <p:nvPicPr>
          <p:cNvPr id="9"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38032" r="-348" b="47142"/>
          <a:stretch/>
        </p:blipFill>
        <p:spPr>
          <a:xfrm>
            <a:off x="2051817" y="3157640"/>
            <a:ext cx="8098677" cy="755088"/>
          </a:xfrm>
          <a:prstGeom prst="rect">
            <a:avLst/>
          </a:prstGeom>
          <a:ln w="28575" cmpd="sng">
            <a:solidFill>
              <a:schemeClr val="tx1"/>
            </a:solidFill>
          </a:ln>
        </p:spPr>
      </p:pic>
      <p:pic>
        <p:nvPicPr>
          <p:cNvPr id="11"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15727" r="-348" b="65674"/>
          <a:stretch/>
        </p:blipFill>
        <p:spPr>
          <a:xfrm>
            <a:off x="2051817" y="2210397"/>
            <a:ext cx="8098677" cy="947245"/>
          </a:xfrm>
          <a:prstGeom prst="rect">
            <a:avLst/>
          </a:prstGeom>
          <a:noFill/>
          <a:ln w="28575" cmpd="sng">
            <a:solidFill>
              <a:schemeClr val="tx1"/>
            </a:solidFill>
          </a:ln>
        </p:spPr>
      </p:pic>
      <p:pic>
        <p:nvPicPr>
          <p:cNvPr id="13"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r="-348" b="80567"/>
          <a:stretch/>
        </p:blipFill>
        <p:spPr>
          <a:xfrm>
            <a:off x="2051817" y="1220666"/>
            <a:ext cx="8098677" cy="989731"/>
          </a:xfrm>
          <a:prstGeom prst="rect">
            <a:avLst/>
          </a:prstGeom>
          <a:noFill/>
          <a:ln w="28575" cmpd="sng">
            <a:solidFill>
              <a:schemeClr val="tx1"/>
            </a:solidFill>
          </a:ln>
        </p:spPr>
      </p:pic>
    </p:spTree>
    <p:extLst>
      <p:ext uri="{BB962C8B-B14F-4D97-AF65-F5344CB8AC3E}">
        <p14:creationId xmlns:p14="http://schemas.microsoft.com/office/powerpoint/2010/main" val="38768677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First frame– Displays odd sections</a:t>
            </a:r>
          </a:p>
        </p:txBody>
      </p:sp>
      <p:pic>
        <p:nvPicPr>
          <p:cNvPr id="5"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92619" r="-348"/>
          <a:stretch/>
        </p:blipFill>
        <p:spPr>
          <a:xfrm>
            <a:off x="2051817" y="5937738"/>
            <a:ext cx="8098677" cy="375911"/>
          </a:xfrm>
          <a:prstGeom prst="rect">
            <a:avLst/>
          </a:prstGeom>
          <a:ln w="28575" cmpd="sng">
            <a:solidFill>
              <a:schemeClr val="tx1"/>
            </a:solidFill>
          </a:ln>
        </p:spPr>
      </p:pic>
      <p:pic>
        <p:nvPicPr>
          <p:cNvPr id="7"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66674" r="-348" b="18837"/>
          <a:stretch/>
        </p:blipFill>
        <p:spPr>
          <a:xfrm>
            <a:off x="2051817" y="4616334"/>
            <a:ext cx="8098677" cy="737927"/>
          </a:xfrm>
          <a:prstGeom prst="rect">
            <a:avLst/>
          </a:prstGeom>
          <a:ln w="28575" cmpd="sng">
            <a:solidFill>
              <a:schemeClr val="tx1"/>
            </a:solidFill>
          </a:ln>
        </p:spPr>
      </p:pic>
      <p:pic>
        <p:nvPicPr>
          <p:cNvPr id="9"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38032" r="-348" b="47142"/>
          <a:stretch/>
        </p:blipFill>
        <p:spPr>
          <a:xfrm>
            <a:off x="2051817" y="3157640"/>
            <a:ext cx="8098677" cy="755088"/>
          </a:xfrm>
          <a:prstGeom prst="rect">
            <a:avLst/>
          </a:prstGeom>
          <a:ln w="28575" cmpd="sng">
            <a:solidFill>
              <a:schemeClr val="tx1"/>
            </a:solidFill>
          </a:ln>
        </p:spPr>
      </p:pic>
      <p:pic>
        <p:nvPicPr>
          <p:cNvPr id="13"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r="-348" b="80567"/>
          <a:stretch/>
        </p:blipFill>
        <p:spPr>
          <a:xfrm>
            <a:off x="2051817" y="1220666"/>
            <a:ext cx="8098677" cy="989731"/>
          </a:xfrm>
          <a:prstGeom prst="rect">
            <a:avLst/>
          </a:prstGeom>
          <a:noFill/>
          <a:ln w="28575" cmpd="sng">
            <a:solidFill>
              <a:schemeClr val="tx1"/>
            </a:solidFill>
          </a:ln>
        </p:spPr>
      </p:pic>
    </p:spTree>
    <p:extLst>
      <p:ext uri="{BB962C8B-B14F-4D97-AF65-F5344CB8AC3E}">
        <p14:creationId xmlns:p14="http://schemas.microsoft.com/office/powerpoint/2010/main" val="4200173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righ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ipe(right)">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Second frame– Displays even sections</a:t>
            </a:r>
          </a:p>
        </p:txBody>
      </p:sp>
      <p:pic>
        <p:nvPicPr>
          <p:cNvPr id="6"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81163" r="-348" b="7381"/>
          <a:stretch/>
        </p:blipFill>
        <p:spPr>
          <a:xfrm>
            <a:off x="2051817" y="5354261"/>
            <a:ext cx="8098677" cy="583477"/>
          </a:xfrm>
          <a:prstGeom prst="rect">
            <a:avLst/>
          </a:prstGeom>
          <a:ln w="28575" cmpd="sng">
            <a:solidFill>
              <a:schemeClr val="tx1"/>
            </a:solidFill>
          </a:ln>
        </p:spPr>
      </p:pic>
      <p:pic>
        <p:nvPicPr>
          <p:cNvPr id="8"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52858" r="-348" b="33327"/>
          <a:stretch/>
        </p:blipFill>
        <p:spPr>
          <a:xfrm>
            <a:off x="2051817" y="3912729"/>
            <a:ext cx="8098677" cy="703605"/>
          </a:xfrm>
          <a:prstGeom prst="rect">
            <a:avLst/>
          </a:prstGeom>
          <a:ln w="28575" cmpd="sng">
            <a:solidFill>
              <a:schemeClr val="tx1"/>
            </a:solidFill>
          </a:ln>
        </p:spPr>
      </p:pic>
      <p:pic>
        <p:nvPicPr>
          <p:cNvPr id="11"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15727" r="-348" b="65674"/>
          <a:stretch/>
        </p:blipFill>
        <p:spPr>
          <a:xfrm>
            <a:off x="2051817" y="2210397"/>
            <a:ext cx="8098677" cy="947245"/>
          </a:xfrm>
          <a:prstGeom prst="rect">
            <a:avLst/>
          </a:prstGeom>
          <a:noFill/>
          <a:ln w="28575" cmpd="sng">
            <a:solidFill>
              <a:schemeClr val="tx1"/>
            </a:solidFill>
          </a:ln>
        </p:spPr>
      </p:pic>
    </p:spTree>
    <p:extLst>
      <p:ext uri="{BB962C8B-B14F-4D97-AF65-F5344CB8AC3E}">
        <p14:creationId xmlns:p14="http://schemas.microsoft.com/office/powerpoint/2010/main" val="302864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righ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Interlaced </a:t>
            </a:r>
          </a:p>
        </p:txBody>
      </p:sp>
      <p:pic>
        <p:nvPicPr>
          <p:cNvPr id="5"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92619" r="-348"/>
          <a:stretch/>
        </p:blipFill>
        <p:spPr>
          <a:xfrm>
            <a:off x="2051817" y="5937738"/>
            <a:ext cx="8098677" cy="375911"/>
          </a:xfrm>
          <a:prstGeom prst="rect">
            <a:avLst/>
          </a:prstGeom>
          <a:ln w="28575" cmpd="sng">
            <a:solidFill>
              <a:schemeClr val="tx1"/>
            </a:solidFill>
          </a:ln>
        </p:spPr>
      </p:pic>
      <p:pic>
        <p:nvPicPr>
          <p:cNvPr id="6"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81163" r="-348" b="7381"/>
          <a:stretch/>
        </p:blipFill>
        <p:spPr>
          <a:xfrm>
            <a:off x="2051817" y="5354261"/>
            <a:ext cx="8098677" cy="583477"/>
          </a:xfrm>
          <a:prstGeom prst="rect">
            <a:avLst/>
          </a:prstGeom>
          <a:ln w="28575" cmpd="sng">
            <a:solidFill>
              <a:schemeClr val="tx1"/>
            </a:solidFill>
          </a:ln>
        </p:spPr>
      </p:pic>
      <p:pic>
        <p:nvPicPr>
          <p:cNvPr id="7"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66674" r="-348" b="18837"/>
          <a:stretch/>
        </p:blipFill>
        <p:spPr>
          <a:xfrm>
            <a:off x="2051817" y="4616334"/>
            <a:ext cx="8098677" cy="737927"/>
          </a:xfrm>
          <a:prstGeom prst="rect">
            <a:avLst/>
          </a:prstGeom>
          <a:ln w="28575" cmpd="sng">
            <a:solidFill>
              <a:schemeClr val="tx1"/>
            </a:solidFill>
          </a:ln>
        </p:spPr>
      </p:pic>
      <p:pic>
        <p:nvPicPr>
          <p:cNvPr id="8"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52858" r="-348" b="33327"/>
          <a:stretch/>
        </p:blipFill>
        <p:spPr>
          <a:xfrm>
            <a:off x="2051817" y="3912729"/>
            <a:ext cx="8098677" cy="703605"/>
          </a:xfrm>
          <a:prstGeom prst="rect">
            <a:avLst/>
          </a:prstGeom>
          <a:ln w="28575" cmpd="sng">
            <a:solidFill>
              <a:schemeClr val="tx1"/>
            </a:solidFill>
          </a:ln>
        </p:spPr>
      </p:pic>
      <p:pic>
        <p:nvPicPr>
          <p:cNvPr id="9"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38032" r="-348" b="47142"/>
          <a:stretch/>
        </p:blipFill>
        <p:spPr>
          <a:xfrm>
            <a:off x="2051817" y="3157640"/>
            <a:ext cx="8098677" cy="755088"/>
          </a:xfrm>
          <a:prstGeom prst="rect">
            <a:avLst/>
          </a:prstGeom>
          <a:ln w="28575" cmpd="sng">
            <a:solidFill>
              <a:schemeClr val="tx1"/>
            </a:solidFill>
          </a:ln>
        </p:spPr>
      </p:pic>
      <p:pic>
        <p:nvPicPr>
          <p:cNvPr id="11"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15727" r="-348" b="65674"/>
          <a:stretch/>
        </p:blipFill>
        <p:spPr>
          <a:xfrm>
            <a:off x="2051817" y="2210397"/>
            <a:ext cx="8098677" cy="947245"/>
          </a:xfrm>
          <a:prstGeom prst="rect">
            <a:avLst/>
          </a:prstGeom>
          <a:noFill/>
          <a:ln w="28575" cmpd="sng">
            <a:solidFill>
              <a:schemeClr val="tx1"/>
            </a:solidFill>
          </a:ln>
        </p:spPr>
      </p:pic>
      <p:pic>
        <p:nvPicPr>
          <p:cNvPr id="13"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r="-348" b="80567"/>
          <a:stretch/>
        </p:blipFill>
        <p:spPr>
          <a:xfrm>
            <a:off x="2051817" y="1220666"/>
            <a:ext cx="8098677" cy="989731"/>
          </a:xfrm>
          <a:prstGeom prst="rect">
            <a:avLst/>
          </a:prstGeom>
          <a:noFill/>
          <a:ln w="28575" cmpd="sng">
            <a:solidFill>
              <a:schemeClr val="tx1"/>
            </a:solidFill>
          </a:ln>
        </p:spPr>
      </p:pic>
    </p:spTree>
    <p:extLst>
      <p:ext uri="{BB962C8B-B14F-4D97-AF65-F5344CB8AC3E}">
        <p14:creationId xmlns:p14="http://schemas.microsoft.com/office/powerpoint/2010/main" val="231038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2"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par>
                          <p:cTn id="24" fill="hold">
                            <p:stCondLst>
                              <p:cond delay="2500"/>
                            </p:stCondLst>
                            <p:childTnLst>
                              <p:par>
                                <p:cTn id="25" presetID="22" presetClass="entr" presetSubtype="2"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right)">
                                      <p:cBhvr>
                                        <p:cTn id="27" dur="500"/>
                                        <p:tgtEl>
                                          <p:spTgt spid="8"/>
                                        </p:tgtEl>
                                      </p:cBhvr>
                                    </p:animEffect>
                                  </p:childTnLst>
                                </p:cTn>
                              </p:par>
                            </p:childTnLst>
                          </p:cTn>
                        </p:par>
                        <p:par>
                          <p:cTn id="28" fill="hold">
                            <p:stCondLst>
                              <p:cond delay="3000"/>
                            </p:stCondLst>
                            <p:childTnLst>
                              <p:par>
                                <p:cTn id="29" presetID="22" presetClass="entr" presetSubtype="2"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right)">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a:t>
            </a:r>
          </a:p>
        </p:txBody>
      </p:sp>
      <p:sp>
        <p:nvSpPr>
          <p:cNvPr id="3" name="Content Placeholder 2"/>
          <p:cNvSpPr>
            <a:spLocks noGrp="1"/>
          </p:cNvSpPr>
          <p:nvPr>
            <p:ph idx="1"/>
          </p:nvPr>
        </p:nvSpPr>
        <p:spPr/>
        <p:txBody>
          <a:bodyPr/>
          <a:lstStyle/>
          <a:p>
            <a:r>
              <a:rPr lang="en-US" dirty="0"/>
              <a:t>Cheaper on bandwidth to send part of a frame then the whole frame </a:t>
            </a:r>
          </a:p>
          <a:p>
            <a:endParaRPr lang="en-US" dirty="0"/>
          </a:p>
          <a:p>
            <a:r>
              <a:rPr lang="en-US" dirty="0"/>
              <a:t>Older technology (before progressive) </a:t>
            </a:r>
          </a:p>
          <a:p>
            <a:endParaRPr lang="en-US" dirty="0"/>
          </a:p>
          <a:p>
            <a:r>
              <a:rPr lang="en-US" dirty="0"/>
              <a:t>Broadcast TV uses interlaced – because its cheaper  (both hardware is cheaper and bandwidth cost)</a:t>
            </a:r>
          </a:p>
        </p:txBody>
      </p:sp>
    </p:spTree>
    <p:extLst>
      <p:ext uri="{BB962C8B-B14F-4D97-AF65-F5344CB8AC3E}">
        <p14:creationId xmlns:p14="http://schemas.microsoft.com/office/powerpoint/2010/main" val="9539208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Progressive </a:t>
            </a:r>
          </a:p>
        </p:txBody>
      </p:sp>
      <p:sp>
        <p:nvSpPr>
          <p:cNvPr id="3" name="Content Placeholder 2"/>
          <p:cNvSpPr>
            <a:spLocks noGrp="1"/>
          </p:cNvSpPr>
          <p:nvPr>
            <p:ph idx="1"/>
          </p:nvPr>
        </p:nvSpPr>
        <p:spPr/>
        <p:txBody>
          <a:bodyPr/>
          <a:lstStyle/>
          <a:p>
            <a:r>
              <a:rPr lang="en-US" dirty="0"/>
              <a:t>Displays whole frame at once </a:t>
            </a:r>
          </a:p>
        </p:txBody>
      </p:sp>
    </p:spTree>
    <p:extLst>
      <p:ext uri="{BB962C8B-B14F-4D97-AF65-F5344CB8AC3E}">
        <p14:creationId xmlns:p14="http://schemas.microsoft.com/office/powerpoint/2010/main" val="38156609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Progressive</a:t>
            </a:r>
          </a:p>
        </p:txBody>
      </p:sp>
      <p:grpSp>
        <p:nvGrpSpPr>
          <p:cNvPr id="4" name="Group 3"/>
          <p:cNvGrpSpPr/>
          <p:nvPr/>
        </p:nvGrpSpPr>
        <p:grpSpPr>
          <a:xfrm>
            <a:off x="2051817" y="1220666"/>
            <a:ext cx="8098677" cy="5092983"/>
            <a:chOff x="527816" y="1220665"/>
            <a:chExt cx="8098677" cy="5092983"/>
          </a:xfrm>
        </p:grpSpPr>
        <p:pic>
          <p:nvPicPr>
            <p:cNvPr id="5"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92619" r="-348"/>
            <a:stretch/>
          </p:blipFill>
          <p:spPr>
            <a:xfrm>
              <a:off x="527816" y="5937737"/>
              <a:ext cx="8098677" cy="375911"/>
            </a:xfrm>
            <a:prstGeom prst="rect">
              <a:avLst/>
            </a:prstGeom>
          </p:spPr>
        </p:pic>
        <p:pic>
          <p:nvPicPr>
            <p:cNvPr id="6"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81163" r="-348" b="7381"/>
            <a:stretch/>
          </p:blipFill>
          <p:spPr>
            <a:xfrm>
              <a:off x="527816" y="5354260"/>
              <a:ext cx="8098677" cy="583477"/>
            </a:xfrm>
            <a:prstGeom prst="rect">
              <a:avLst/>
            </a:prstGeom>
          </p:spPr>
        </p:pic>
        <p:pic>
          <p:nvPicPr>
            <p:cNvPr id="7"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66674" r="-348" b="18837"/>
            <a:stretch/>
          </p:blipFill>
          <p:spPr>
            <a:xfrm>
              <a:off x="527816" y="4616333"/>
              <a:ext cx="8098677" cy="737927"/>
            </a:xfrm>
            <a:prstGeom prst="rect">
              <a:avLst/>
            </a:prstGeom>
          </p:spPr>
        </p:pic>
        <p:pic>
          <p:nvPicPr>
            <p:cNvPr id="8"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52858" r="-348" b="33327"/>
            <a:stretch/>
          </p:blipFill>
          <p:spPr>
            <a:xfrm>
              <a:off x="527816" y="3912728"/>
              <a:ext cx="8098677" cy="703605"/>
            </a:xfrm>
            <a:prstGeom prst="rect">
              <a:avLst/>
            </a:prstGeom>
          </p:spPr>
        </p:pic>
        <p:pic>
          <p:nvPicPr>
            <p:cNvPr id="9"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38032" r="-348" b="47142"/>
            <a:stretch/>
          </p:blipFill>
          <p:spPr>
            <a:xfrm>
              <a:off x="527816" y="3157640"/>
              <a:ext cx="8098677" cy="755088"/>
            </a:xfrm>
            <a:prstGeom prst="rect">
              <a:avLst/>
            </a:prstGeom>
          </p:spPr>
        </p:pic>
        <p:pic>
          <p:nvPicPr>
            <p:cNvPr id="10"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t="15727" r="-348" b="65674"/>
            <a:stretch/>
          </p:blipFill>
          <p:spPr>
            <a:xfrm>
              <a:off x="527816" y="2210396"/>
              <a:ext cx="8098677" cy="947245"/>
            </a:xfrm>
            <a:prstGeom prst="rect">
              <a:avLst/>
            </a:prstGeom>
            <a:noFill/>
            <a:ln>
              <a:noFill/>
            </a:ln>
          </p:spPr>
        </p:pic>
        <p:pic>
          <p:nvPicPr>
            <p:cNvPr id="11" name="Content Placeholder 3" descr="USA - New York &amp; Niagara Falls - Summer 2015 - With Ainur 1.jpg"/>
            <p:cNvPicPr>
              <a:picLocks noChangeAspect="1"/>
            </p:cNvPicPr>
            <p:nvPr/>
          </p:nvPicPr>
          <p:blipFill rotWithShape="1">
            <a:blip r:embed="rId2" cstate="print">
              <a:extLst>
                <a:ext uri="{28A0092B-C50C-407E-A947-70E740481C1C}">
                  <a14:useLocalDpi xmlns:a14="http://schemas.microsoft.com/office/drawing/2010/main"/>
                </a:ext>
              </a:extLst>
            </a:blip>
            <a:srcRect l="-220" r="-348" b="80567"/>
            <a:stretch/>
          </p:blipFill>
          <p:spPr>
            <a:xfrm>
              <a:off x="527816" y="1220665"/>
              <a:ext cx="8098677" cy="989731"/>
            </a:xfrm>
            <a:prstGeom prst="rect">
              <a:avLst/>
            </a:prstGeom>
            <a:noFill/>
            <a:ln>
              <a:noFill/>
            </a:ln>
          </p:spPr>
        </p:pic>
      </p:grpSp>
    </p:spTree>
    <p:extLst>
      <p:ext uri="{BB962C8B-B14F-4D97-AF65-F5344CB8AC3E}">
        <p14:creationId xmlns:p14="http://schemas.microsoft.com/office/powerpoint/2010/main" val="3117516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Why?</a:t>
            </a:r>
          </a:p>
        </p:txBody>
      </p:sp>
      <p:sp>
        <p:nvSpPr>
          <p:cNvPr id="3" name="Content Placeholder 2"/>
          <p:cNvSpPr>
            <a:spLocks noGrp="1"/>
          </p:cNvSpPr>
          <p:nvPr>
            <p:ph idx="1"/>
          </p:nvPr>
        </p:nvSpPr>
        <p:spPr/>
        <p:txBody>
          <a:bodyPr/>
          <a:lstStyle/>
          <a:p>
            <a:r>
              <a:rPr lang="en-US" dirty="0"/>
              <a:t>Better quality – less ‘noise’ / artifacts than interlaced</a:t>
            </a:r>
          </a:p>
          <a:p>
            <a:endParaRPr lang="en-US" dirty="0"/>
          </a:p>
          <a:p>
            <a:r>
              <a:rPr lang="en-US" dirty="0"/>
              <a:t>Hardware has gotten better </a:t>
            </a:r>
          </a:p>
        </p:txBody>
      </p:sp>
    </p:spTree>
    <p:extLst>
      <p:ext uri="{BB962C8B-B14F-4D97-AF65-F5344CB8AC3E}">
        <p14:creationId xmlns:p14="http://schemas.microsoft.com/office/powerpoint/2010/main" val="3408557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C10A9-1743-4C41-BD67-E5295E520216}"/>
              </a:ext>
            </a:extLst>
          </p:cNvPr>
          <p:cNvSpPr>
            <a:spLocks noGrp="1"/>
          </p:cNvSpPr>
          <p:nvPr>
            <p:ph type="title"/>
          </p:nvPr>
        </p:nvSpPr>
        <p:spPr/>
        <p:txBody>
          <a:bodyPr>
            <a:normAutofit fontScale="90000"/>
          </a:bodyPr>
          <a:lstStyle/>
          <a:p>
            <a:r>
              <a:rPr lang="en-US" dirty="0"/>
              <a:t>Where is lossy compression used?</a:t>
            </a:r>
          </a:p>
        </p:txBody>
      </p:sp>
      <p:sp>
        <p:nvSpPr>
          <p:cNvPr id="3" name="Content Placeholder 2">
            <a:extLst>
              <a:ext uri="{FF2B5EF4-FFF2-40B4-BE49-F238E27FC236}">
                <a16:creationId xmlns:a16="http://schemas.microsoft.com/office/drawing/2014/main" id="{6946AE2C-A9FD-B74D-99CC-1A63B6F6BEB4}"/>
              </a:ext>
            </a:extLst>
          </p:cNvPr>
          <p:cNvSpPr>
            <a:spLocks noGrp="1"/>
          </p:cNvSpPr>
          <p:nvPr>
            <p:ph idx="1"/>
          </p:nvPr>
        </p:nvSpPr>
        <p:spPr/>
        <p:txBody>
          <a:bodyPr/>
          <a:lstStyle/>
          <a:p>
            <a:r>
              <a:rPr lang="en-US" dirty="0"/>
              <a:t>Lossy is used when you can afford to remove data </a:t>
            </a:r>
          </a:p>
          <a:p>
            <a:endParaRPr lang="en-US" dirty="0"/>
          </a:p>
          <a:p>
            <a:r>
              <a:rPr lang="en-US" dirty="0"/>
              <a:t>Sound</a:t>
            </a:r>
          </a:p>
          <a:p>
            <a:r>
              <a:rPr lang="en-US" dirty="0"/>
              <a:t>Images</a:t>
            </a:r>
          </a:p>
          <a:p>
            <a:r>
              <a:rPr lang="en-US" dirty="0"/>
              <a:t>Video</a:t>
            </a:r>
          </a:p>
        </p:txBody>
      </p:sp>
    </p:spTree>
    <p:extLst>
      <p:ext uri="{BB962C8B-B14F-4D97-AF65-F5344CB8AC3E}">
        <p14:creationId xmlns:p14="http://schemas.microsoft.com/office/powerpoint/2010/main" val="8877505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Find out what are:</a:t>
            </a:r>
          </a:p>
        </p:txBody>
      </p:sp>
      <p:sp>
        <p:nvSpPr>
          <p:cNvPr id="3" name="Content Placeholder 2"/>
          <p:cNvSpPr>
            <a:spLocks noGrp="1"/>
          </p:cNvSpPr>
          <p:nvPr>
            <p:ph idx="1"/>
          </p:nvPr>
        </p:nvSpPr>
        <p:spPr/>
        <p:txBody>
          <a:bodyPr/>
          <a:lstStyle/>
          <a:p>
            <a:r>
              <a:rPr lang="en-US" dirty="0"/>
              <a:t>Image artifacts </a:t>
            </a:r>
          </a:p>
          <a:p>
            <a:endParaRPr lang="en-US" dirty="0"/>
          </a:p>
          <a:p>
            <a:r>
              <a:rPr lang="en-US" dirty="0"/>
              <a:t>Moiré effect</a:t>
            </a:r>
          </a:p>
        </p:txBody>
      </p:sp>
    </p:spTree>
    <p:extLst>
      <p:ext uri="{BB962C8B-B14F-4D97-AF65-F5344CB8AC3E}">
        <p14:creationId xmlns:p14="http://schemas.microsoft.com/office/powerpoint/2010/main" val="17873954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fontScale="90000"/>
          </a:bodyPr>
          <a:lstStyle/>
          <a:p>
            <a:r>
              <a:rPr lang="en-US" dirty="0">
                <a:solidFill>
                  <a:schemeClr val="tx1"/>
                </a:solidFill>
              </a:rPr>
              <a:t>Today</a:t>
            </a:r>
          </a:p>
        </p:txBody>
      </p:sp>
      <p:sp>
        <p:nvSpPr>
          <p:cNvPr id="3" name="Content Placeholder 2"/>
          <p:cNvSpPr>
            <a:spLocks noGrp="1"/>
          </p:cNvSpPr>
          <p:nvPr>
            <p:ph idx="1"/>
          </p:nvPr>
        </p:nvSpPr>
        <p:spPr>
          <a:solidFill>
            <a:srgbClr val="FFFF00"/>
          </a:solidFill>
        </p:spPr>
        <p:txBody>
          <a:bodyPr/>
          <a:lstStyle/>
          <a:p>
            <a:r>
              <a:rPr lang="en-US" dirty="0">
                <a:solidFill>
                  <a:schemeClr val="tx1"/>
                </a:solidFill>
              </a:rPr>
              <a:t>Understand : What is interframe compression </a:t>
            </a:r>
          </a:p>
          <a:p>
            <a:endParaRPr lang="en-US" dirty="0">
              <a:solidFill>
                <a:schemeClr val="tx1"/>
              </a:solidFill>
            </a:endParaRPr>
          </a:p>
          <a:p>
            <a:r>
              <a:rPr lang="en-US" dirty="0">
                <a:solidFill>
                  <a:schemeClr val="tx1"/>
                </a:solidFill>
              </a:rPr>
              <a:t>Able : Understand the difference between Spatial  and temporal redundancy </a:t>
            </a:r>
          </a:p>
          <a:p>
            <a:endParaRPr lang="en-US" dirty="0">
              <a:solidFill>
                <a:schemeClr val="tx1"/>
              </a:solidFill>
            </a:endParaRPr>
          </a:p>
          <a:p>
            <a:r>
              <a:rPr lang="en-US" dirty="0">
                <a:solidFill>
                  <a:schemeClr val="tx1"/>
                </a:solidFill>
              </a:rPr>
              <a:t>Answer : Why we use compression </a:t>
            </a:r>
          </a:p>
        </p:txBody>
      </p:sp>
    </p:spTree>
    <p:extLst>
      <p:ext uri="{BB962C8B-B14F-4D97-AF65-F5344CB8AC3E}">
        <p14:creationId xmlns:p14="http://schemas.microsoft.com/office/powerpoint/2010/main" val="19667693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Interframe Compression </a:t>
            </a:r>
          </a:p>
        </p:txBody>
      </p:sp>
      <p:sp>
        <p:nvSpPr>
          <p:cNvPr id="3" name="Content Placeholder 2"/>
          <p:cNvSpPr>
            <a:spLocks noGrp="1"/>
          </p:cNvSpPr>
          <p:nvPr>
            <p:ph idx="1"/>
          </p:nvPr>
        </p:nvSpPr>
        <p:spPr/>
        <p:txBody>
          <a:bodyPr/>
          <a:lstStyle/>
          <a:p>
            <a:r>
              <a:rPr lang="en-US" dirty="0"/>
              <a:t>Videos are big sizes </a:t>
            </a:r>
          </a:p>
          <a:p>
            <a:endParaRPr lang="en-US" dirty="0"/>
          </a:p>
          <a:p>
            <a:r>
              <a:rPr lang="en-US" dirty="0"/>
              <a:t>So you need to compress the video to make it smaller</a:t>
            </a:r>
          </a:p>
          <a:p>
            <a:endParaRPr lang="en-US" dirty="0"/>
          </a:p>
          <a:p>
            <a:r>
              <a:rPr lang="en-US" dirty="0"/>
              <a:t>But how??</a:t>
            </a:r>
          </a:p>
        </p:txBody>
      </p:sp>
    </p:spTree>
    <p:extLst>
      <p:ext uri="{BB962C8B-B14F-4D97-AF65-F5344CB8AC3E}">
        <p14:creationId xmlns:p14="http://schemas.microsoft.com/office/powerpoint/2010/main" val="492088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Interframe compression  - i-frame</a:t>
            </a:r>
          </a:p>
        </p:txBody>
      </p:sp>
      <p:sp>
        <p:nvSpPr>
          <p:cNvPr id="3" name="Content Placeholder 2"/>
          <p:cNvSpPr>
            <a:spLocks noGrp="1"/>
          </p:cNvSpPr>
          <p:nvPr>
            <p:ph idx="1"/>
          </p:nvPr>
        </p:nvSpPr>
        <p:spPr/>
        <p:txBody>
          <a:bodyPr/>
          <a:lstStyle/>
          <a:p>
            <a:r>
              <a:rPr lang="en-US" dirty="0"/>
              <a:t>It starts with an i-frame </a:t>
            </a:r>
          </a:p>
          <a:p>
            <a:endParaRPr lang="en-US" dirty="0"/>
          </a:p>
          <a:p>
            <a:r>
              <a:rPr lang="en-US" dirty="0"/>
              <a:t>An i frame is your full frame – it must be the first frame in your video and you can have many i-frames in your video </a:t>
            </a:r>
          </a:p>
          <a:p>
            <a:endParaRPr lang="en-US" dirty="0"/>
          </a:p>
          <a:p>
            <a:endParaRPr lang="en-US" dirty="0"/>
          </a:p>
        </p:txBody>
      </p:sp>
    </p:spTree>
    <p:extLst>
      <p:ext uri="{BB962C8B-B14F-4D97-AF65-F5344CB8AC3E}">
        <p14:creationId xmlns:p14="http://schemas.microsoft.com/office/powerpoint/2010/main" val="21850407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Interframe – P Frame</a:t>
            </a:r>
          </a:p>
        </p:txBody>
      </p:sp>
      <p:sp>
        <p:nvSpPr>
          <p:cNvPr id="3" name="Content Placeholder 2"/>
          <p:cNvSpPr>
            <a:spLocks noGrp="1"/>
          </p:cNvSpPr>
          <p:nvPr>
            <p:ph idx="1"/>
          </p:nvPr>
        </p:nvSpPr>
        <p:spPr/>
        <p:txBody>
          <a:bodyPr>
            <a:normAutofit/>
          </a:bodyPr>
          <a:lstStyle/>
          <a:p>
            <a:r>
              <a:rPr lang="en-US" dirty="0"/>
              <a:t>The next frame of your video is broken up into 8x8 blocks called MACRO BLOCKS </a:t>
            </a:r>
          </a:p>
          <a:p>
            <a:endParaRPr lang="en-US" dirty="0"/>
          </a:p>
          <a:p>
            <a:r>
              <a:rPr lang="en-US" dirty="0"/>
              <a:t>If the Macro block from frame 2 is the same or similar as frame 1 then we will put in a P-frame (predicted frame)</a:t>
            </a:r>
          </a:p>
          <a:p>
            <a:endParaRPr lang="en-US" dirty="0"/>
          </a:p>
          <a:p>
            <a:r>
              <a:rPr lang="en-US" dirty="0"/>
              <a:t>A P frame looks at an i-frame and says “you look almost the same” instead of processing the whole thing I’ll just process the changes”</a:t>
            </a:r>
          </a:p>
          <a:p>
            <a:endParaRPr lang="en-US" dirty="0"/>
          </a:p>
          <a:p>
            <a:r>
              <a:rPr lang="en-US" dirty="0"/>
              <a:t>This includes colour changes, size, movement  </a:t>
            </a:r>
          </a:p>
          <a:p>
            <a:endParaRPr lang="en-US" dirty="0"/>
          </a:p>
        </p:txBody>
      </p:sp>
    </p:spTree>
    <p:extLst>
      <p:ext uri="{BB962C8B-B14F-4D97-AF65-F5344CB8AC3E}">
        <p14:creationId xmlns:p14="http://schemas.microsoft.com/office/powerpoint/2010/main" val="201590366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Interframe – B Frame</a:t>
            </a:r>
          </a:p>
        </p:txBody>
      </p:sp>
      <p:sp>
        <p:nvSpPr>
          <p:cNvPr id="3" name="Content Placeholder 2"/>
          <p:cNvSpPr>
            <a:spLocks noGrp="1"/>
          </p:cNvSpPr>
          <p:nvPr>
            <p:ph idx="1"/>
          </p:nvPr>
        </p:nvSpPr>
        <p:spPr/>
        <p:txBody>
          <a:bodyPr/>
          <a:lstStyle/>
          <a:p>
            <a:r>
              <a:rPr lang="en-US" dirty="0"/>
              <a:t>An I-frame is fixed, </a:t>
            </a:r>
          </a:p>
          <a:p>
            <a:endParaRPr lang="en-US" dirty="0"/>
          </a:p>
          <a:p>
            <a:r>
              <a:rPr lang="en-US" dirty="0"/>
              <a:t>A P frame looks at an i-frame </a:t>
            </a:r>
          </a:p>
          <a:p>
            <a:endParaRPr lang="en-US" dirty="0"/>
          </a:p>
          <a:p>
            <a:r>
              <a:rPr lang="en-US" dirty="0"/>
              <a:t>A B frame (bidirectional) looks at both an i-frame and p frame </a:t>
            </a:r>
          </a:p>
          <a:p>
            <a:endParaRPr lang="en-US" dirty="0"/>
          </a:p>
          <a:p>
            <a:endParaRPr lang="en-US" dirty="0"/>
          </a:p>
        </p:txBody>
      </p:sp>
    </p:spTree>
    <p:extLst>
      <p:ext uri="{BB962C8B-B14F-4D97-AF65-F5344CB8AC3E}">
        <p14:creationId xmlns:p14="http://schemas.microsoft.com/office/powerpoint/2010/main" val="29546593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dirty="0"/>
          </a:p>
        </p:txBody>
      </p:sp>
      <p:pic>
        <p:nvPicPr>
          <p:cNvPr id="4" name="Content Placeholder 3"/>
          <p:cNvPicPr>
            <a:picLocks noGrp="1" noChangeAspect="1"/>
          </p:cNvPicPr>
          <p:nvPr>
            <p:ph idx="1"/>
          </p:nvPr>
        </p:nvPicPr>
        <p:blipFill>
          <a:blip r:embed="rId2"/>
          <a:srcRect t="-57021" b="-57021"/>
          <a:stretch>
            <a:fillRect/>
          </a:stretch>
        </p:blipFill>
        <p:spPr/>
      </p:pic>
      <p:sp>
        <p:nvSpPr>
          <p:cNvPr id="5" name="Content Placeholder 2"/>
          <p:cNvSpPr txBox="1">
            <a:spLocks/>
          </p:cNvSpPr>
          <p:nvPr/>
        </p:nvSpPr>
        <p:spPr>
          <a:xfrm>
            <a:off x="1676400" y="970612"/>
            <a:ext cx="9144000" cy="6039788"/>
          </a:xfrm>
          <a:prstGeom prst="rect">
            <a:avLst/>
          </a:prstGeom>
        </p:spPr>
        <p:txBody>
          <a:bodyPr vert="horz" lIns="91440" tIns="45720" rIns="91440" bIns="45720" rtlCol="0">
            <a:normAutofit/>
          </a:bodyPr>
          <a:lstStyle>
            <a:lvl1pPr marL="0" indent="0" algn="l" defTabSz="457200" rtl="0" eaLnBrk="1" latinLnBrk="0" hangingPunct="1">
              <a:spcBef>
                <a:spcPct val="20000"/>
              </a:spcBef>
              <a:buFont typeface="Arial"/>
              <a:buNone/>
              <a:defRPr sz="3200" kern="1200">
                <a:solidFill>
                  <a:schemeClr val="accent4">
                    <a:lumMod val="50000"/>
                  </a:schemeClr>
                </a:solidFill>
                <a:latin typeface="Marker Felt"/>
                <a:ea typeface="+mn-ea"/>
                <a:cs typeface="Marker Felt"/>
              </a:defRPr>
            </a:lvl1pPr>
            <a:lvl2pPr marL="457200" indent="0" algn="l" defTabSz="457200" rtl="0" eaLnBrk="1" latinLnBrk="0" hangingPunct="1">
              <a:spcBef>
                <a:spcPct val="20000"/>
              </a:spcBef>
              <a:buFont typeface="Arial"/>
              <a:buNone/>
              <a:defRPr sz="2800" kern="1200">
                <a:solidFill>
                  <a:schemeClr val="accent4">
                    <a:lumMod val="50000"/>
                  </a:schemeClr>
                </a:solidFill>
                <a:latin typeface="Marker Felt"/>
                <a:ea typeface="+mn-ea"/>
                <a:cs typeface="Marker Felt"/>
              </a:defRPr>
            </a:lvl2pPr>
            <a:lvl3pPr marL="914400" indent="0" algn="l" defTabSz="457200" rtl="0" eaLnBrk="1" latinLnBrk="0" hangingPunct="1">
              <a:spcBef>
                <a:spcPct val="20000"/>
              </a:spcBef>
              <a:buFont typeface="Arial"/>
              <a:buNone/>
              <a:defRPr sz="2400" kern="1200">
                <a:solidFill>
                  <a:schemeClr val="accent4">
                    <a:lumMod val="50000"/>
                  </a:schemeClr>
                </a:solidFill>
                <a:latin typeface="Marker Felt"/>
                <a:ea typeface="+mn-ea"/>
                <a:cs typeface="Marker Felt"/>
              </a:defRPr>
            </a:lvl3pPr>
            <a:lvl4pPr marL="1371600" indent="0" algn="l" defTabSz="457200" rtl="0" eaLnBrk="1" latinLnBrk="0" hangingPunct="1">
              <a:spcBef>
                <a:spcPct val="20000"/>
              </a:spcBef>
              <a:buFont typeface="Arial"/>
              <a:buNone/>
              <a:defRPr sz="2000" kern="1200">
                <a:solidFill>
                  <a:schemeClr val="accent4">
                    <a:lumMod val="50000"/>
                  </a:schemeClr>
                </a:solidFill>
                <a:latin typeface="Marker Felt"/>
                <a:ea typeface="+mn-ea"/>
                <a:cs typeface="Marker Felt"/>
              </a:defRPr>
            </a:lvl4pPr>
            <a:lvl5pPr marL="1828800" indent="0" algn="l" defTabSz="457200" rtl="0" eaLnBrk="1" latinLnBrk="0" hangingPunct="1">
              <a:spcBef>
                <a:spcPct val="20000"/>
              </a:spcBef>
              <a:buFont typeface="Arial"/>
              <a:buNone/>
              <a:defRPr sz="2000" kern="1200">
                <a:solidFill>
                  <a:schemeClr val="accent4">
                    <a:lumMod val="50000"/>
                  </a:schemeClr>
                </a:solidFill>
                <a:latin typeface="Marker Felt"/>
                <a:ea typeface="+mn-ea"/>
                <a:cs typeface="Marker Fel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The format of it IBBPBBPBBI</a:t>
            </a:r>
          </a:p>
          <a:p>
            <a:endParaRPr lang="en-US" dirty="0"/>
          </a:p>
          <a:p>
            <a:endParaRPr lang="en-US" dirty="0"/>
          </a:p>
        </p:txBody>
      </p:sp>
    </p:spTree>
    <p:extLst>
      <p:ext uri="{BB962C8B-B14F-4D97-AF65-F5344CB8AC3E}">
        <p14:creationId xmlns:p14="http://schemas.microsoft.com/office/powerpoint/2010/main" val="404705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Spatial Redundancy</a:t>
            </a:r>
          </a:p>
        </p:txBody>
      </p:sp>
      <p:sp>
        <p:nvSpPr>
          <p:cNvPr id="3" name="Content Placeholder 2"/>
          <p:cNvSpPr>
            <a:spLocks noGrp="1"/>
          </p:cNvSpPr>
          <p:nvPr>
            <p:ph idx="1"/>
          </p:nvPr>
        </p:nvSpPr>
        <p:spPr/>
        <p:txBody>
          <a:bodyPr/>
          <a:lstStyle/>
          <a:p>
            <a:r>
              <a:rPr lang="en-US" dirty="0"/>
              <a:t>Just like when you compress an image (like a JPEG) </a:t>
            </a:r>
          </a:p>
          <a:p>
            <a:endParaRPr lang="en-US" dirty="0"/>
          </a:p>
          <a:p>
            <a:r>
              <a:rPr lang="en-US" dirty="0"/>
              <a:t>It only happens on a single frame (usually i-frames) </a:t>
            </a:r>
          </a:p>
          <a:p>
            <a:endParaRPr lang="en-US" dirty="0"/>
          </a:p>
          <a:p>
            <a:r>
              <a:rPr lang="en-US" dirty="0"/>
              <a:t>It looks at your frame and removes data that you cannot see / notice the difference (much) </a:t>
            </a:r>
          </a:p>
        </p:txBody>
      </p:sp>
    </p:spTree>
    <p:extLst>
      <p:ext uri="{BB962C8B-B14F-4D97-AF65-F5344CB8AC3E}">
        <p14:creationId xmlns:p14="http://schemas.microsoft.com/office/powerpoint/2010/main" val="17951756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Temporal Redundancy </a:t>
            </a:r>
          </a:p>
        </p:txBody>
      </p:sp>
      <p:sp>
        <p:nvSpPr>
          <p:cNvPr id="3" name="Content Placeholder 2"/>
          <p:cNvSpPr>
            <a:spLocks noGrp="1"/>
          </p:cNvSpPr>
          <p:nvPr>
            <p:ph idx="1"/>
          </p:nvPr>
        </p:nvSpPr>
        <p:spPr/>
        <p:txBody>
          <a:bodyPr>
            <a:normAutofit/>
          </a:bodyPr>
          <a:lstStyle/>
          <a:p>
            <a:r>
              <a:rPr lang="en-US" dirty="0"/>
              <a:t>If parts of your video don’t change then an instruction is given to say “hey, don’t change this part” </a:t>
            </a:r>
          </a:p>
          <a:p>
            <a:endParaRPr lang="en-US" dirty="0"/>
          </a:p>
          <a:p>
            <a:r>
              <a:rPr lang="en-US" dirty="0"/>
              <a:t>So in this example the house doesn't</a:t>
            </a:r>
            <a:r>
              <a:rPr lang="uk-UA" dirty="0"/>
              <a:t>’</a:t>
            </a:r>
            <a:r>
              <a:rPr lang="en-US" dirty="0"/>
              <a:t>t change. </a:t>
            </a:r>
          </a:p>
          <a:p>
            <a:endParaRPr lang="en-US" dirty="0"/>
          </a:p>
          <a:p>
            <a:endParaRPr lang="en-US" dirty="0"/>
          </a:p>
          <a:p>
            <a:endParaRPr lang="en-US" dirty="0"/>
          </a:p>
          <a:p>
            <a:endParaRPr lang="en-US" dirty="0"/>
          </a:p>
          <a:p>
            <a:r>
              <a:rPr lang="en-US" dirty="0"/>
              <a:t>It is used in P-frames </a:t>
            </a:r>
          </a:p>
          <a:p>
            <a:r>
              <a:rPr lang="en-US" dirty="0"/>
              <a:t>They use half as much data as an i-frame </a:t>
            </a:r>
          </a:p>
        </p:txBody>
      </p:sp>
      <p:pic>
        <p:nvPicPr>
          <p:cNvPr id="4" name="Picture 3" descr="Screen Shot 2016-08-26 at 10.58.4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7950" y="3296392"/>
            <a:ext cx="4629229" cy="1624634"/>
          </a:xfrm>
          <a:prstGeom prst="rect">
            <a:avLst/>
          </a:prstGeom>
        </p:spPr>
      </p:pic>
    </p:spTree>
    <p:extLst>
      <p:ext uri="{BB962C8B-B14F-4D97-AF65-F5344CB8AC3E}">
        <p14:creationId xmlns:p14="http://schemas.microsoft.com/office/powerpoint/2010/main" val="1795951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80749-BD08-C44E-A9C0-23F3F6E2A3EA}"/>
              </a:ext>
            </a:extLst>
          </p:cNvPr>
          <p:cNvSpPr>
            <a:spLocks noGrp="1"/>
          </p:cNvSpPr>
          <p:nvPr>
            <p:ph type="title"/>
          </p:nvPr>
        </p:nvSpPr>
        <p:spPr/>
        <p:txBody>
          <a:bodyPr>
            <a:normAutofit fontScale="90000"/>
          </a:bodyPr>
          <a:lstStyle/>
          <a:p>
            <a:r>
              <a:rPr lang="en-US" dirty="0"/>
              <a:t>Lossy Sound – MP3</a:t>
            </a:r>
          </a:p>
        </p:txBody>
      </p:sp>
      <p:sp>
        <p:nvSpPr>
          <p:cNvPr id="3" name="Content Placeholder 2">
            <a:extLst>
              <a:ext uri="{FF2B5EF4-FFF2-40B4-BE49-F238E27FC236}">
                <a16:creationId xmlns:a16="http://schemas.microsoft.com/office/drawing/2014/main" id="{AE3C8DE4-1480-BD45-BE8A-BF8BD23873E4}"/>
              </a:ext>
            </a:extLst>
          </p:cNvPr>
          <p:cNvSpPr>
            <a:spLocks noGrp="1"/>
          </p:cNvSpPr>
          <p:nvPr>
            <p:ph idx="1"/>
          </p:nvPr>
        </p:nvSpPr>
        <p:spPr>
          <a:xfrm>
            <a:off x="0" y="749808"/>
            <a:ext cx="12191999" cy="6108191"/>
          </a:xfrm>
        </p:spPr>
        <p:txBody>
          <a:bodyPr/>
          <a:lstStyle/>
          <a:p>
            <a:r>
              <a:rPr lang="en-US" dirty="0"/>
              <a:t>Sound</a:t>
            </a:r>
          </a:p>
          <a:p>
            <a:r>
              <a:rPr lang="en-US" dirty="0"/>
              <a:t>Your stupid human ears can hear  sounds from 20Hz to 20,000Hz </a:t>
            </a:r>
          </a:p>
          <a:p>
            <a:r>
              <a:rPr lang="en-US" dirty="0"/>
              <a:t>But as you get older, you lose the ability to hear. So there is no point having frequencies inside your sound file that ‘most’ humans cannot hear. </a:t>
            </a:r>
          </a:p>
          <a:p>
            <a:r>
              <a:rPr lang="en-US" dirty="0"/>
              <a:t>Test your hearing, it is playing, I can start hearing it around 120Hz.  It lasts for around 2 minutes. </a:t>
            </a:r>
          </a:p>
        </p:txBody>
      </p:sp>
      <p:pic>
        <p:nvPicPr>
          <p:cNvPr id="5" name="Sound Test">
            <a:hlinkClick r:id="" action="ppaction://media"/>
            <a:extLst>
              <a:ext uri="{FF2B5EF4-FFF2-40B4-BE49-F238E27FC236}">
                <a16:creationId xmlns:a16="http://schemas.microsoft.com/office/drawing/2014/main" id="{E241E529-330E-EE4E-A1AC-38AB70F4D4C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3454399"/>
            <a:ext cx="12191999" cy="3403599"/>
          </a:xfrm>
          <a:prstGeom prst="rect">
            <a:avLst/>
          </a:prstGeom>
        </p:spPr>
      </p:pic>
    </p:spTree>
    <p:extLst>
      <p:ext uri="{BB962C8B-B14F-4D97-AF65-F5344CB8AC3E}">
        <p14:creationId xmlns:p14="http://schemas.microsoft.com/office/powerpoint/2010/main" val="137205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9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BB91-CE73-A644-A1A0-D6EEED309E70}"/>
              </a:ext>
            </a:extLst>
          </p:cNvPr>
          <p:cNvSpPr>
            <a:spLocks noGrp="1"/>
          </p:cNvSpPr>
          <p:nvPr>
            <p:ph type="title"/>
          </p:nvPr>
        </p:nvSpPr>
        <p:spPr/>
        <p:txBody>
          <a:bodyPr>
            <a:normAutofit fontScale="90000"/>
          </a:bodyPr>
          <a:lstStyle/>
          <a:p>
            <a:r>
              <a:rPr lang="en-US" dirty="0"/>
              <a:t>Lossy Image</a:t>
            </a:r>
          </a:p>
        </p:txBody>
      </p:sp>
      <p:sp>
        <p:nvSpPr>
          <p:cNvPr id="3" name="Content Placeholder 2">
            <a:extLst>
              <a:ext uri="{FF2B5EF4-FFF2-40B4-BE49-F238E27FC236}">
                <a16:creationId xmlns:a16="http://schemas.microsoft.com/office/drawing/2014/main" id="{C0FD7AEB-6FD4-6D4F-B8D9-A84E70CC49B2}"/>
              </a:ext>
            </a:extLst>
          </p:cNvPr>
          <p:cNvSpPr>
            <a:spLocks noGrp="1"/>
          </p:cNvSpPr>
          <p:nvPr>
            <p:ph idx="1"/>
          </p:nvPr>
        </p:nvSpPr>
        <p:spPr/>
        <p:txBody>
          <a:bodyPr/>
          <a:lstStyle/>
          <a:p>
            <a:r>
              <a:rPr lang="en-US" dirty="0"/>
              <a:t>Your stupid human eyes cannot see all the colours and shades of colour that could be in an image. It also cannot tell fine detail. Which one of these is lossy?</a:t>
            </a:r>
          </a:p>
        </p:txBody>
      </p:sp>
      <p:pic>
        <p:nvPicPr>
          <p:cNvPr id="5" name="Picture 4">
            <a:extLst>
              <a:ext uri="{FF2B5EF4-FFF2-40B4-BE49-F238E27FC236}">
                <a16:creationId xmlns:a16="http://schemas.microsoft.com/office/drawing/2014/main" id="{050C9D02-B73E-D94C-B207-A83B31CDB1A1}"/>
              </a:ext>
            </a:extLst>
          </p:cNvPr>
          <p:cNvPicPr>
            <a:picLocks noChangeAspect="1"/>
          </p:cNvPicPr>
          <p:nvPr/>
        </p:nvPicPr>
        <p:blipFill>
          <a:blip r:embed="rId2"/>
          <a:stretch>
            <a:fillRect/>
          </a:stretch>
        </p:blipFill>
        <p:spPr>
          <a:xfrm>
            <a:off x="1433945" y="1610588"/>
            <a:ext cx="4197927" cy="5247408"/>
          </a:xfrm>
          <a:prstGeom prst="rect">
            <a:avLst/>
          </a:prstGeom>
        </p:spPr>
      </p:pic>
      <p:pic>
        <p:nvPicPr>
          <p:cNvPr id="7" name="Picture 6">
            <a:extLst>
              <a:ext uri="{FF2B5EF4-FFF2-40B4-BE49-F238E27FC236}">
                <a16:creationId xmlns:a16="http://schemas.microsoft.com/office/drawing/2014/main" id="{42CFA15B-6696-F44A-868F-15EA55D58450}"/>
              </a:ext>
            </a:extLst>
          </p:cNvPr>
          <p:cNvPicPr>
            <a:picLocks noChangeAspect="1"/>
          </p:cNvPicPr>
          <p:nvPr/>
        </p:nvPicPr>
        <p:blipFill>
          <a:blip r:embed="rId3"/>
          <a:stretch>
            <a:fillRect/>
          </a:stretch>
        </p:blipFill>
        <p:spPr>
          <a:xfrm>
            <a:off x="6812972" y="1610586"/>
            <a:ext cx="4197928" cy="5247410"/>
          </a:xfrm>
          <a:prstGeom prst="rect">
            <a:avLst/>
          </a:prstGeom>
        </p:spPr>
      </p:pic>
    </p:spTree>
    <p:extLst>
      <p:ext uri="{BB962C8B-B14F-4D97-AF65-F5344CB8AC3E}">
        <p14:creationId xmlns:p14="http://schemas.microsoft.com/office/powerpoint/2010/main" val="1242172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BB91-CE73-A644-A1A0-D6EEED309E70}"/>
              </a:ext>
            </a:extLst>
          </p:cNvPr>
          <p:cNvSpPr>
            <a:spLocks noGrp="1"/>
          </p:cNvSpPr>
          <p:nvPr>
            <p:ph type="title"/>
          </p:nvPr>
        </p:nvSpPr>
        <p:spPr/>
        <p:txBody>
          <a:bodyPr>
            <a:normAutofit fontScale="90000"/>
          </a:bodyPr>
          <a:lstStyle/>
          <a:p>
            <a:r>
              <a:rPr lang="en-US" dirty="0"/>
              <a:t>Lossy Image</a:t>
            </a:r>
          </a:p>
        </p:txBody>
      </p:sp>
      <p:pic>
        <p:nvPicPr>
          <p:cNvPr id="5" name="Picture 4">
            <a:extLst>
              <a:ext uri="{FF2B5EF4-FFF2-40B4-BE49-F238E27FC236}">
                <a16:creationId xmlns:a16="http://schemas.microsoft.com/office/drawing/2014/main" id="{050C9D02-B73E-D94C-B207-A83B31CDB1A1}"/>
              </a:ext>
            </a:extLst>
          </p:cNvPr>
          <p:cNvPicPr>
            <a:picLocks noChangeAspect="1"/>
          </p:cNvPicPr>
          <p:nvPr/>
        </p:nvPicPr>
        <p:blipFill>
          <a:blip r:embed="rId2"/>
          <a:stretch>
            <a:fillRect/>
          </a:stretch>
        </p:blipFill>
        <p:spPr>
          <a:xfrm>
            <a:off x="0" y="-1"/>
            <a:ext cx="5507182" cy="6883977"/>
          </a:xfrm>
          <a:prstGeom prst="rect">
            <a:avLst/>
          </a:prstGeom>
        </p:spPr>
      </p:pic>
      <p:pic>
        <p:nvPicPr>
          <p:cNvPr id="7" name="Picture 6">
            <a:extLst>
              <a:ext uri="{FF2B5EF4-FFF2-40B4-BE49-F238E27FC236}">
                <a16:creationId xmlns:a16="http://schemas.microsoft.com/office/drawing/2014/main" id="{42CFA15B-6696-F44A-868F-15EA55D58450}"/>
              </a:ext>
            </a:extLst>
          </p:cNvPr>
          <p:cNvPicPr>
            <a:picLocks noChangeAspect="1"/>
          </p:cNvPicPr>
          <p:nvPr/>
        </p:nvPicPr>
        <p:blipFill>
          <a:blip r:embed="rId3"/>
          <a:stretch>
            <a:fillRect/>
          </a:stretch>
        </p:blipFill>
        <p:spPr>
          <a:xfrm>
            <a:off x="5507182" y="0"/>
            <a:ext cx="5507182" cy="6883978"/>
          </a:xfrm>
          <a:prstGeom prst="rect">
            <a:avLst/>
          </a:prstGeom>
        </p:spPr>
      </p:pic>
      <p:sp>
        <p:nvSpPr>
          <p:cNvPr id="12" name="TextBox 11">
            <a:extLst>
              <a:ext uri="{FF2B5EF4-FFF2-40B4-BE49-F238E27FC236}">
                <a16:creationId xmlns:a16="http://schemas.microsoft.com/office/drawing/2014/main" id="{BEDC276A-B2C4-3442-A146-197D89DA8F4A}"/>
              </a:ext>
            </a:extLst>
          </p:cNvPr>
          <p:cNvSpPr txBox="1"/>
          <p:nvPr/>
        </p:nvSpPr>
        <p:spPr>
          <a:xfrm>
            <a:off x="613064" y="0"/>
            <a:ext cx="4281054" cy="1107996"/>
          </a:xfrm>
          <a:prstGeom prst="rect">
            <a:avLst/>
          </a:prstGeom>
          <a:noFill/>
        </p:spPr>
        <p:txBody>
          <a:bodyPr wrap="square" rtlCol="0">
            <a:spAutoFit/>
          </a:bodyPr>
          <a:lstStyle/>
          <a:p>
            <a:pPr algn="ctr"/>
            <a:r>
              <a:rPr lang="en-US" sz="6600" dirty="0">
                <a:ln>
                  <a:solidFill>
                    <a:sysClr val="windowText" lastClr="000000"/>
                  </a:solidFill>
                </a:ln>
                <a:solidFill>
                  <a:schemeClr val="bg1"/>
                </a:solidFill>
                <a:latin typeface="Impact" panose="020B0806030902050204" pitchFamily="34" charset="0"/>
              </a:rPr>
              <a:t>ORIGINAL</a:t>
            </a:r>
          </a:p>
        </p:txBody>
      </p:sp>
      <p:sp>
        <p:nvSpPr>
          <p:cNvPr id="13" name="TextBox 12">
            <a:extLst>
              <a:ext uri="{FF2B5EF4-FFF2-40B4-BE49-F238E27FC236}">
                <a16:creationId xmlns:a16="http://schemas.microsoft.com/office/drawing/2014/main" id="{9C601CC2-A736-E647-A595-A6DB967E0C5B}"/>
              </a:ext>
            </a:extLst>
          </p:cNvPr>
          <p:cNvSpPr txBox="1"/>
          <p:nvPr/>
        </p:nvSpPr>
        <p:spPr>
          <a:xfrm>
            <a:off x="6076951" y="0"/>
            <a:ext cx="4281054" cy="1107996"/>
          </a:xfrm>
          <a:prstGeom prst="rect">
            <a:avLst/>
          </a:prstGeom>
          <a:noFill/>
        </p:spPr>
        <p:txBody>
          <a:bodyPr wrap="square" rtlCol="0">
            <a:spAutoFit/>
          </a:bodyPr>
          <a:lstStyle/>
          <a:p>
            <a:pPr algn="ctr"/>
            <a:r>
              <a:rPr lang="en-US" sz="6600" dirty="0">
                <a:ln>
                  <a:solidFill>
                    <a:sysClr val="windowText" lastClr="000000"/>
                  </a:solidFill>
                </a:ln>
                <a:solidFill>
                  <a:schemeClr val="bg1"/>
                </a:solidFill>
                <a:latin typeface="Impact" panose="020B0806030902050204" pitchFamily="34" charset="0"/>
              </a:rPr>
              <a:t>LOSSY</a:t>
            </a:r>
          </a:p>
        </p:txBody>
      </p:sp>
    </p:spTree>
    <p:extLst>
      <p:ext uri="{BB962C8B-B14F-4D97-AF65-F5344CB8AC3E}">
        <p14:creationId xmlns:p14="http://schemas.microsoft.com/office/powerpoint/2010/main" val="2336589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0C9D02-B73E-D94C-B207-A83B31CDB1A1}"/>
              </a:ext>
            </a:extLst>
          </p:cNvPr>
          <p:cNvPicPr>
            <a:picLocks noChangeAspect="1"/>
          </p:cNvPicPr>
          <p:nvPr/>
        </p:nvPicPr>
        <p:blipFill rotWithShape="1">
          <a:blip r:embed="rId2"/>
          <a:srcRect l="37736" t="39321" r="50943" b="49207"/>
          <a:stretch/>
        </p:blipFill>
        <p:spPr>
          <a:xfrm>
            <a:off x="170718" y="314699"/>
            <a:ext cx="4821383" cy="6543292"/>
          </a:xfrm>
          <a:prstGeom prst="rect">
            <a:avLst/>
          </a:prstGeom>
        </p:spPr>
      </p:pic>
      <p:pic>
        <p:nvPicPr>
          <p:cNvPr id="7" name="Picture 6">
            <a:extLst>
              <a:ext uri="{FF2B5EF4-FFF2-40B4-BE49-F238E27FC236}">
                <a16:creationId xmlns:a16="http://schemas.microsoft.com/office/drawing/2014/main" id="{42CFA15B-6696-F44A-868F-15EA55D58450}"/>
              </a:ext>
            </a:extLst>
          </p:cNvPr>
          <p:cNvPicPr>
            <a:picLocks noChangeAspect="1"/>
          </p:cNvPicPr>
          <p:nvPr/>
        </p:nvPicPr>
        <p:blipFill rotWithShape="1">
          <a:blip r:embed="rId3"/>
          <a:srcRect l="38868" t="38943" r="50566" b="49585"/>
          <a:stretch/>
        </p:blipFill>
        <p:spPr>
          <a:xfrm>
            <a:off x="6174934" y="314699"/>
            <a:ext cx="4821383" cy="6543301"/>
          </a:xfrm>
          <a:prstGeom prst="rect">
            <a:avLst/>
          </a:prstGeom>
        </p:spPr>
      </p:pic>
      <p:sp>
        <p:nvSpPr>
          <p:cNvPr id="12" name="TextBox 11">
            <a:extLst>
              <a:ext uri="{FF2B5EF4-FFF2-40B4-BE49-F238E27FC236}">
                <a16:creationId xmlns:a16="http://schemas.microsoft.com/office/drawing/2014/main" id="{BEDC276A-B2C4-3442-A146-197D89DA8F4A}"/>
              </a:ext>
            </a:extLst>
          </p:cNvPr>
          <p:cNvSpPr txBox="1"/>
          <p:nvPr/>
        </p:nvSpPr>
        <p:spPr>
          <a:xfrm>
            <a:off x="613064" y="0"/>
            <a:ext cx="4281054" cy="1107996"/>
          </a:xfrm>
          <a:prstGeom prst="rect">
            <a:avLst/>
          </a:prstGeom>
          <a:noFill/>
        </p:spPr>
        <p:txBody>
          <a:bodyPr wrap="square" rtlCol="0">
            <a:spAutoFit/>
          </a:bodyPr>
          <a:lstStyle/>
          <a:p>
            <a:pPr algn="ctr"/>
            <a:r>
              <a:rPr lang="en-US" sz="6600" dirty="0">
                <a:ln>
                  <a:solidFill>
                    <a:sysClr val="windowText" lastClr="000000"/>
                  </a:solidFill>
                </a:ln>
                <a:solidFill>
                  <a:schemeClr val="bg1"/>
                </a:solidFill>
                <a:latin typeface="Impact" panose="020B0806030902050204" pitchFamily="34" charset="0"/>
              </a:rPr>
              <a:t>ORIGINAL</a:t>
            </a:r>
          </a:p>
        </p:txBody>
      </p:sp>
      <p:sp>
        <p:nvSpPr>
          <p:cNvPr id="13" name="TextBox 12">
            <a:extLst>
              <a:ext uri="{FF2B5EF4-FFF2-40B4-BE49-F238E27FC236}">
                <a16:creationId xmlns:a16="http://schemas.microsoft.com/office/drawing/2014/main" id="{9C601CC2-A736-E647-A595-A6DB967E0C5B}"/>
              </a:ext>
            </a:extLst>
          </p:cNvPr>
          <p:cNvSpPr txBox="1"/>
          <p:nvPr/>
        </p:nvSpPr>
        <p:spPr>
          <a:xfrm>
            <a:off x="6076951" y="0"/>
            <a:ext cx="4281054" cy="1107996"/>
          </a:xfrm>
          <a:prstGeom prst="rect">
            <a:avLst/>
          </a:prstGeom>
          <a:noFill/>
        </p:spPr>
        <p:txBody>
          <a:bodyPr wrap="square" rtlCol="0">
            <a:spAutoFit/>
          </a:bodyPr>
          <a:lstStyle/>
          <a:p>
            <a:pPr algn="ctr"/>
            <a:r>
              <a:rPr lang="en-US" sz="6600" dirty="0">
                <a:ln>
                  <a:solidFill>
                    <a:sysClr val="windowText" lastClr="000000"/>
                  </a:solidFill>
                </a:ln>
                <a:solidFill>
                  <a:schemeClr val="bg1"/>
                </a:solidFill>
                <a:latin typeface="Impact" panose="020B0806030902050204" pitchFamily="34" charset="0"/>
              </a:rPr>
              <a:t>LOSSY</a:t>
            </a:r>
          </a:p>
        </p:txBody>
      </p:sp>
    </p:spTree>
    <p:extLst>
      <p:ext uri="{BB962C8B-B14F-4D97-AF65-F5344CB8AC3E}">
        <p14:creationId xmlns:p14="http://schemas.microsoft.com/office/powerpoint/2010/main" val="4049600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2363</Words>
  <Application>Microsoft Macintosh PowerPoint</Application>
  <PresentationFormat>Widescreen</PresentationFormat>
  <Paragraphs>808</Paragraphs>
  <Slides>58</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58</vt:i4>
      </vt:variant>
    </vt:vector>
  </HeadingPairs>
  <TitlesOfParts>
    <vt:vector size="65" baseType="lpstr">
      <vt:lpstr>Arial</vt:lpstr>
      <vt:lpstr>Calibri</vt:lpstr>
      <vt:lpstr>Calibri Light</vt:lpstr>
      <vt:lpstr>Impact</vt:lpstr>
      <vt:lpstr>Mangal</vt:lpstr>
      <vt:lpstr>Marker Felt</vt:lpstr>
      <vt:lpstr>Office Theme</vt:lpstr>
      <vt:lpstr>1.3 Compression</vt:lpstr>
      <vt:lpstr>Today</vt:lpstr>
      <vt:lpstr>What is compression? </vt:lpstr>
      <vt:lpstr>Lossy</vt:lpstr>
      <vt:lpstr>Where is lossy compression used?</vt:lpstr>
      <vt:lpstr>Lossy Sound – MP3</vt:lpstr>
      <vt:lpstr>Lossy Image</vt:lpstr>
      <vt:lpstr>Lossy Image</vt:lpstr>
      <vt:lpstr>PowerPoint Presentation</vt:lpstr>
      <vt:lpstr>Lossy Image</vt:lpstr>
      <vt:lpstr>RAW vs JPEG</vt:lpstr>
      <vt:lpstr>RAW vs JPEG</vt:lpstr>
      <vt:lpstr>RAW vs JPEG</vt:lpstr>
      <vt:lpstr>Video - Lossy</vt:lpstr>
      <vt:lpstr>Lossless</vt:lpstr>
      <vt:lpstr>Where you use lossless?</vt:lpstr>
      <vt:lpstr>Run length encoding </vt:lpstr>
      <vt:lpstr>Run Length Encoding</vt:lpstr>
      <vt:lpstr>Task</vt:lpstr>
      <vt:lpstr>EXTRA FREE INFO</vt:lpstr>
      <vt:lpstr>Huffman Coding</vt:lpstr>
      <vt:lpstr>ASCII</vt:lpstr>
      <vt:lpstr>How many times</vt:lpstr>
      <vt:lpstr>How many times</vt:lpstr>
      <vt:lpstr>Huffman</vt:lpstr>
      <vt:lpstr>Build a tree</vt:lpstr>
      <vt:lpstr>Build a tree</vt:lpstr>
      <vt:lpstr>Build a tree</vt:lpstr>
      <vt:lpstr>Build a tree</vt:lpstr>
      <vt:lpstr>My Tree</vt:lpstr>
      <vt:lpstr>PowerPoint Presentation</vt:lpstr>
      <vt:lpstr>So what</vt:lpstr>
      <vt:lpstr>What’s the code?</vt:lpstr>
      <vt:lpstr>What’s the code?</vt:lpstr>
      <vt:lpstr>+ &amp; -</vt:lpstr>
      <vt:lpstr>Today</vt:lpstr>
      <vt:lpstr>What is a video?</vt:lpstr>
      <vt:lpstr>Frames</vt:lpstr>
      <vt:lpstr>Encoding </vt:lpstr>
      <vt:lpstr>Interlaced</vt:lpstr>
      <vt:lpstr>Interlaced – Takes a frame</vt:lpstr>
      <vt:lpstr>Interlaced – Splits it</vt:lpstr>
      <vt:lpstr>First frame– Displays odd sections</vt:lpstr>
      <vt:lpstr>Second frame– Displays even sections</vt:lpstr>
      <vt:lpstr>Interlaced </vt:lpstr>
      <vt:lpstr>Why?</vt:lpstr>
      <vt:lpstr>Progressive </vt:lpstr>
      <vt:lpstr>Progressive</vt:lpstr>
      <vt:lpstr>Why?</vt:lpstr>
      <vt:lpstr>Find out what are:</vt:lpstr>
      <vt:lpstr>Today</vt:lpstr>
      <vt:lpstr>Interframe Compression </vt:lpstr>
      <vt:lpstr>Interframe compression  - i-frame</vt:lpstr>
      <vt:lpstr>Interframe – P Frame</vt:lpstr>
      <vt:lpstr>Interframe – B Frame</vt:lpstr>
      <vt:lpstr>PowerPoint Presentation</vt:lpstr>
      <vt:lpstr>Spatial Redundancy</vt:lpstr>
      <vt:lpstr>Temporal Redundancy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1.3 Compression</dc:title>
  <dc:creator>amar anwar</dc:creator>
  <cp:lastModifiedBy>amar anwar</cp:lastModifiedBy>
  <cp:revision>9</cp:revision>
  <dcterms:created xsi:type="dcterms:W3CDTF">2020-04-16T09:30:47Z</dcterms:created>
  <dcterms:modified xsi:type="dcterms:W3CDTF">2020-04-16T11:01:26Z</dcterms:modified>
</cp:coreProperties>
</file>

<file path=docProps/thumbnail.jpeg>
</file>